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517" r:id="rId3"/>
    <p:sldId id="518" r:id="rId4"/>
    <p:sldId id="519" r:id="rId5"/>
    <p:sldId id="529" r:id="rId6"/>
    <p:sldId id="551" r:id="rId7"/>
    <p:sldId id="522" r:id="rId8"/>
    <p:sldId id="552" r:id="rId9"/>
    <p:sldId id="553" r:id="rId10"/>
    <p:sldId id="547" r:id="rId11"/>
    <p:sldId id="548" r:id="rId12"/>
    <p:sldId id="521" r:id="rId13"/>
    <p:sldId id="528" r:id="rId14"/>
    <p:sldId id="526" r:id="rId15"/>
    <p:sldId id="534" r:id="rId16"/>
    <p:sldId id="532" r:id="rId17"/>
    <p:sldId id="539" r:id="rId18"/>
    <p:sldId id="538" r:id="rId19"/>
    <p:sldId id="550" r:id="rId20"/>
    <p:sldId id="540" r:id="rId21"/>
    <p:sldId id="549" r:id="rId22"/>
    <p:sldId id="542" r:id="rId23"/>
    <p:sldId id="554" r:id="rId24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2857" userDrawn="1">
          <p15:clr>
            <a:srgbClr val="A4A3A4"/>
          </p15:clr>
        </p15:guide>
        <p15:guide id="3" orient="horz" pos="2795" userDrawn="1">
          <p15:clr>
            <a:srgbClr val="A4A3A4"/>
          </p15:clr>
        </p15:guide>
        <p15:guide id="4" pos="363" userDrawn="1">
          <p15:clr>
            <a:srgbClr val="A4A3A4"/>
          </p15:clr>
        </p15:guide>
        <p15:guide id="5" pos="53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737"/>
    <a:srgbClr val="005663"/>
    <a:srgbClr val="215381"/>
    <a:srgbClr val="317CC1"/>
    <a:srgbClr val="DC5E5E"/>
    <a:srgbClr val="FF7C80"/>
    <a:srgbClr val="E5675D"/>
    <a:srgbClr val="6DA6D9"/>
    <a:srgbClr val="E07B52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5000" autoAdjust="0"/>
  </p:normalViewPr>
  <p:slideViewPr>
    <p:cSldViewPr snapToGrid="0" showGuides="1">
      <p:cViewPr varScale="1">
        <p:scale>
          <a:sx n="107" d="100"/>
          <a:sy n="107" d="100"/>
        </p:scale>
        <p:origin x="2034" y="78"/>
      </p:cViewPr>
      <p:guideLst>
        <p:guide orient="horz" pos="3838"/>
        <p:guide pos="2857"/>
        <p:guide orient="horz" pos="2795"/>
        <p:guide pos="363"/>
        <p:guide pos="5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Sheet1!$K$19</c:f>
              <c:strCache>
                <c:ptCount val="1"/>
                <c:pt idx="0">
                  <c:v>정확도(%)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1A8-4012-8FD1-EA8A4CE06416}"/>
              </c:ext>
            </c:extLst>
          </c:dPt>
          <c:cat>
            <c:numRef>
              <c:f>Sheet1!$L$18:$Q$18</c:f>
              <c:numCache>
                <c:formatCode>General</c:formatCode>
                <c:ptCount val="6"/>
                <c:pt idx="0">
                  <c:v>5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</c:numCache>
            </c:numRef>
          </c:cat>
          <c:val>
            <c:numRef>
              <c:f>Sheet1!$L$19:$Q$19</c:f>
              <c:numCache>
                <c:formatCode>0.00%</c:formatCode>
                <c:ptCount val="6"/>
                <c:pt idx="0" formatCode="0%">
                  <c:v>0.01</c:v>
                </c:pt>
                <c:pt idx="1">
                  <c:v>3.7999999999999999E-2</c:v>
                </c:pt>
                <c:pt idx="2">
                  <c:v>6.8000000000000005E-2</c:v>
                </c:pt>
                <c:pt idx="3">
                  <c:v>9.6000000000000002E-2</c:v>
                </c:pt>
                <c:pt idx="4" formatCode="0%">
                  <c:v>0.12</c:v>
                </c:pt>
                <c:pt idx="5" formatCode="0%">
                  <c:v>0.14000000000000001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1A8-4012-8FD1-EA8A4CE06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1077648"/>
        <c:axId val="349316368"/>
      </c:barChart>
      <c:catAx>
        <c:axId val="431077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800" dirty="0"/>
                  <a:t>상품 추천 수</a:t>
                </a:r>
                <a:r>
                  <a:rPr lang="en-US" altLang="ko-KR" sz="800" dirty="0"/>
                  <a:t>(</a:t>
                </a:r>
                <a:r>
                  <a:rPr lang="ko-KR" altLang="en-US" sz="800" dirty="0"/>
                  <a:t>개</a:t>
                </a:r>
                <a:r>
                  <a:rPr lang="en-US" altLang="ko-KR" sz="800" dirty="0"/>
                  <a:t>)</a:t>
                </a:r>
                <a:endParaRPr lang="ko-KR" altLang="en-US" sz="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316368"/>
        <c:crosses val="autoZero"/>
        <c:auto val="1"/>
        <c:lblAlgn val="ctr"/>
        <c:lblOffset val="100"/>
        <c:noMultiLvlLbl val="0"/>
      </c:catAx>
      <c:valAx>
        <c:axId val="34931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800" dirty="0"/>
                  <a:t>정확도</a:t>
                </a:r>
                <a:r>
                  <a:rPr lang="en-US" altLang="ko-KR" sz="800" dirty="0"/>
                  <a:t>(%)</a:t>
                </a:r>
                <a:endParaRPr lang="ko-KR" altLang="en-US" sz="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107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5659" cy="498135"/>
          </a:xfrm>
          <a:prstGeom prst="rect">
            <a:avLst/>
          </a:prstGeom>
        </p:spPr>
        <p:txBody>
          <a:bodyPr vert="horz" lIns="91411" tIns="45706" rIns="91411" bIns="4570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2"/>
            <a:ext cx="2945659" cy="498135"/>
          </a:xfrm>
          <a:prstGeom prst="rect">
            <a:avLst/>
          </a:prstGeom>
        </p:spPr>
        <p:txBody>
          <a:bodyPr vert="horz" lIns="91411" tIns="45706" rIns="91411" bIns="45706" rtlCol="0"/>
          <a:lstStyle>
            <a:lvl1pPr algn="r">
              <a:defRPr sz="1200"/>
            </a:lvl1pPr>
          </a:lstStyle>
          <a:p>
            <a:fld id="{A0955C6A-6286-4949-9C38-5C6816709A16}" type="datetimeFigureOut">
              <a:rPr lang="ko-KR" altLang="en-US" smtClean="0"/>
              <a:pPr/>
              <a:t>2019-08-06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30091"/>
            <a:ext cx="2945659" cy="498134"/>
          </a:xfrm>
          <a:prstGeom prst="rect">
            <a:avLst/>
          </a:prstGeom>
        </p:spPr>
        <p:txBody>
          <a:bodyPr vert="horz" lIns="91411" tIns="45706" rIns="91411" bIns="4570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1411" tIns="45706" rIns="91411" bIns="45706" rtlCol="0" anchor="b"/>
          <a:lstStyle>
            <a:lvl1pPr algn="r">
              <a:defRPr sz="1200"/>
            </a:lvl1pPr>
          </a:lstStyle>
          <a:p>
            <a:fld id="{EA6DC73E-640F-427F-8594-F1EAD922FE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38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5659" cy="498135"/>
          </a:xfrm>
          <a:prstGeom prst="rect">
            <a:avLst/>
          </a:prstGeom>
        </p:spPr>
        <p:txBody>
          <a:bodyPr vert="horz" lIns="91411" tIns="45706" rIns="91411" bIns="4570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8135"/>
          </a:xfrm>
          <a:prstGeom prst="rect">
            <a:avLst/>
          </a:prstGeom>
        </p:spPr>
        <p:txBody>
          <a:bodyPr vert="horz" lIns="91411" tIns="45706" rIns="91411" bIns="45706" rtlCol="0"/>
          <a:lstStyle>
            <a:lvl1pPr algn="r">
              <a:defRPr sz="1200"/>
            </a:lvl1pPr>
          </a:lstStyle>
          <a:p>
            <a:fld id="{C3EB8B3F-9BB8-45CF-84EB-0981187662AA}" type="datetimeFigureOut">
              <a:rPr lang="ko-KR" altLang="en-US" smtClean="0"/>
              <a:pPr/>
              <a:t>2019-08-06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1" tIns="45706" rIns="91411" bIns="4570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61"/>
            <a:ext cx="5438140" cy="3909239"/>
          </a:xfrm>
          <a:prstGeom prst="rect">
            <a:avLst/>
          </a:prstGeom>
        </p:spPr>
        <p:txBody>
          <a:bodyPr vert="horz" lIns="91411" tIns="45706" rIns="91411" bIns="4570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30091"/>
            <a:ext cx="2945659" cy="498134"/>
          </a:xfrm>
          <a:prstGeom prst="rect">
            <a:avLst/>
          </a:prstGeom>
        </p:spPr>
        <p:txBody>
          <a:bodyPr vert="horz" lIns="91411" tIns="45706" rIns="91411" bIns="4570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1411" tIns="45706" rIns="91411" bIns="45706" rtlCol="0" anchor="b"/>
          <a:lstStyle>
            <a:lvl1pPr algn="r">
              <a:defRPr sz="1200"/>
            </a:lvl1pPr>
          </a:lstStyle>
          <a:p>
            <a:fld id="{AF0E615B-3410-43A0-B6DB-1161CA1060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82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안녕하십니까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IT</a:t>
            </a:r>
            <a:r>
              <a:rPr lang="ko-KR" altLang="en-US" dirty="0"/>
              <a:t>기획팀 사원 여승은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Netflix</a:t>
            </a:r>
            <a:r>
              <a:rPr lang="ko-KR" altLang="en-US" dirty="0"/>
              <a:t>에서 제공하는 데이터를 바탕으로 </a:t>
            </a:r>
            <a:r>
              <a:rPr lang="en-US" altLang="ko-KR" dirty="0" err="1"/>
              <a:t>apriori</a:t>
            </a:r>
            <a:r>
              <a:rPr lang="ko-KR" altLang="en-US" dirty="0"/>
              <a:t>알고리즘을 적용한 영화 추천 시스템을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28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연관규칙을 분석을 </a:t>
            </a:r>
            <a:r>
              <a:rPr lang="ko-KR" altLang="en-US" sz="1200" b="0" dirty="0" err="1">
                <a:ea typeface="HY헤드라인M" pitchFamily="18" charset="-127"/>
              </a:rPr>
              <a:t>시작할때</a:t>
            </a:r>
            <a:r>
              <a:rPr lang="ko-KR" altLang="en-US" sz="1200" b="0" dirty="0">
                <a:ea typeface="HY헤드라인M" pitchFamily="18" charset="-127"/>
              </a:rPr>
              <a:t> 지지도 신뢰도 향상도를 계산하기전에 각 항목집합들의 최소지지도를 제거한 항목집합을 구하는데 그 항목을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sz="1200" b="0" dirty="0">
                <a:ea typeface="HY헤드라인M" pitchFamily="18" charset="-127"/>
              </a:rPr>
              <a:t>빈발 </a:t>
            </a:r>
            <a:r>
              <a:rPr lang="ko-KR" altLang="en-US" sz="1200" b="0" dirty="0" err="1">
                <a:ea typeface="HY헤드라인M" pitchFamily="18" charset="-127"/>
              </a:rPr>
              <a:t>항목집합이라고</a:t>
            </a:r>
            <a:r>
              <a:rPr lang="ko-KR" altLang="en-US" sz="1200" b="0" dirty="0">
                <a:ea typeface="HY헤드라인M" pitchFamily="18" charset="-127"/>
              </a:rPr>
              <a:t> 합니다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sz="1200" b="0" dirty="0">
                <a:ea typeface="HY헤드라인M" pitchFamily="18" charset="-127"/>
              </a:rPr>
              <a:t>빈발 </a:t>
            </a:r>
            <a:r>
              <a:rPr lang="ko-KR" altLang="en-US" sz="1200" b="0" dirty="0" err="1">
                <a:ea typeface="HY헤드라인M" pitchFamily="18" charset="-127"/>
              </a:rPr>
              <a:t>항목집합이란</a:t>
            </a:r>
            <a:r>
              <a:rPr lang="ko-KR" altLang="en-US" sz="1200" b="0" dirty="0">
                <a:ea typeface="HY헤드라인M" pitchFamily="18" charset="-127"/>
              </a:rPr>
              <a:t> 각 거래내역에 존재하는 </a:t>
            </a:r>
            <a:r>
              <a:rPr lang="ko-KR" altLang="en-US" sz="1200" b="0" dirty="0" err="1">
                <a:ea typeface="HY헤드라인M" pitchFamily="18" charset="-127"/>
              </a:rPr>
              <a:t>항목들에서</a:t>
            </a:r>
            <a:r>
              <a:rPr lang="ko-KR" altLang="en-US" sz="1200" b="0" dirty="0">
                <a:ea typeface="HY헤드라인M" pitchFamily="18" charset="-127"/>
              </a:rPr>
              <a:t> 파생될 수 있는 경우의 수를 </a:t>
            </a:r>
            <a:r>
              <a:rPr lang="ko-KR" altLang="en-US" sz="1200" b="0" dirty="0" err="1">
                <a:ea typeface="HY헤드라인M" pitchFamily="18" charset="-127"/>
              </a:rPr>
              <a:t>구하는것인데</a:t>
            </a:r>
            <a:r>
              <a:rPr lang="ko-KR" altLang="en-US" sz="1200" b="0" dirty="0">
                <a:ea typeface="HY헤드라인M" pitchFamily="18" charset="-127"/>
              </a:rPr>
              <a:t> </a:t>
            </a:r>
            <a:r>
              <a:rPr lang="ko-KR" altLang="en-US" sz="1200" b="0" dirty="0" err="1">
                <a:ea typeface="HY헤드라인M" pitchFamily="18" charset="-127"/>
              </a:rPr>
              <a:t>예를들어</a:t>
            </a:r>
            <a:r>
              <a:rPr lang="ko-KR" altLang="en-US" sz="1200" b="0" dirty="0">
                <a:ea typeface="HY헤드라인M" pitchFamily="18" charset="-127"/>
              </a:rPr>
              <a:t> </a:t>
            </a:r>
            <a:r>
              <a:rPr lang="en-US" altLang="ko-KR" sz="1200" b="0" dirty="0">
                <a:ea typeface="HY헤드라인M" pitchFamily="18" charset="-127"/>
              </a:rPr>
              <a:t>a b c d</a:t>
            </a:r>
            <a:r>
              <a:rPr lang="ko-KR" altLang="en-US" sz="1200" b="0" dirty="0">
                <a:ea typeface="HY헤드라인M" pitchFamily="18" charset="-127"/>
              </a:rPr>
              <a:t>가 각각 따로 나오는 경우 </a:t>
            </a:r>
            <a:r>
              <a:rPr lang="ko-KR" altLang="en-US" sz="1200" b="0" dirty="0" err="1">
                <a:ea typeface="HY헤드라인M" pitchFamily="18" charset="-127"/>
              </a:rPr>
              <a:t>두개항목으로</a:t>
            </a:r>
            <a:r>
              <a:rPr lang="ko-KR" altLang="en-US" sz="1200" b="0" dirty="0">
                <a:ea typeface="HY헤드라인M" pitchFamily="18" charset="-127"/>
              </a:rPr>
              <a:t>  묶여서 나올 수 있는 경우의 수 </a:t>
            </a:r>
            <a:r>
              <a:rPr lang="ko-KR" altLang="en-US" sz="1200" b="0" dirty="0" err="1">
                <a:ea typeface="HY헤드라인M" pitchFamily="18" charset="-127"/>
              </a:rPr>
              <a:t>세개</a:t>
            </a:r>
            <a:r>
              <a:rPr lang="ko-KR" altLang="en-US" sz="1200" b="0" dirty="0">
                <a:ea typeface="HY헤드라인M" pitchFamily="18" charset="-127"/>
              </a:rPr>
              <a:t> 항목으로 나올 수 있는 모든 경우의 수를 구하여 최소지지도를 가지는 것들은 </a:t>
            </a:r>
            <a:r>
              <a:rPr lang="ko-KR" altLang="en-US" sz="1200" b="0" dirty="0" err="1">
                <a:ea typeface="HY헤드라인M" pitchFamily="18" charset="-127"/>
              </a:rPr>
              <a:t>비빈발항목집합</a:t>
            </a:r>
            <a:r>
              <a:rPr lang="ko-KR" altLang="en-US" sz="1200" b="0" dirty="0">
                <a:ea typeface="HY헤드라인M" pitchFamily="18" charset="-127"/>
              </a:rPr>
              <a:t> 즉</a:t>
            </a:r>
            <a:r>
              <a:rPr lang="en-US" altLang="ko-KR" sz="1200" b="0" dirty="0">
                <a:ea typeface="HY헤드라인M" pitchFamily="18" charset="-127"/>
              </a:rPr>
              <a:t>,</a:t>
            </a:r>
            <a:r>
              <a:rPr lang="ko-KR" altLang="en-US" sz="1200" b="0" dirty="0">
                <a:ea typeface="HY헤드라인M" pitchFamily="18" charset="-127"/>
              </a:rPr>
              <a:t> 규칙에서 </a:t>
            </a:r>
            <a:r>
              <a:rPr lang="ko-KR" altLang="en-US" sz="1200" b="0" dirty="0" err="1">
                <a:ea typeface="HY헤드라인M" pitchFamily="18" charset="-127"/>
              </a:rPr>
              <a:t>제거되도</a:t>
            </a:r>
            <a:r>
              <a:rPr lang="ko-KR" altLang="en-US" sz="1200" b="0" dirty="0">
                <a:ea typeface="HY헤드라인M" pitchFamily="18" charset="-127"/>
              </a:rPr>
              <a:t> 되는 </a:t>
            </a:r>
            <a:r>
              <a:rPr lang="ko-KR" altLang="en-US" sz="1200" b="0" dirty="0" err="1">
                <a:ea typeface="HY헤드라인M" pitchFamily="18" charset="-127"/>
              </a:rPr>
              <a:t>쓸모없고</a:t>
            </a:r>
            <a:r>
              <a:rPr lang="ko-KR" altLang="en-US" sz="1200" b="0" dirty="0">
                <a:ea typeface="HY헤드라인M" pitchFamily="18" charset="-127"/>
              </a:rPr>
              <a:t> 우연성에 기인했다고 판단되어 제거하여 최소 지지도 이상을 만족하는 빈발 항목집합만으로 분류하는 것을 빈발항목집합 생성이라고 합니다</a:t>
            </a:r>
            <a:r>
              <a:rPr lang="en-US" altLang="ko-KR" sz="1200" b="0" dirty="0">
                <a:ea typeface="HY헤드라인M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98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빈발항목 집합을 생성하기 위해 가지치기를 한 노드 형태의 표입니다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en-US" altLang="ko-KR" sz="1200" b="0" dirty="0" err="1">
                <a:ea typeface="HY헤드라인M" pitchFamily="18" charset="-127"/>
              </a:rPr>
              <a:t>Abcde</a:t>
            </a:r>
            <a:r>
              <a:rPr lang="ko-KR" altLang="en-US" sz="1200" b="0" dirty="0">
                <a:ea typeface="HY헤드라인M" pitchFamily="18" charset="-127"/>
              </a:rPr>
              <a:t>에서 나올 수 있는 모든 경우의 수들을 각 항목의 집합이  </a:t>
            </a:r>
            <a:r>
              <a:rPr lang="en-US" altLang="ko-KR" sz="1200" b="0" dirty="0">
                <a:ea typeface="HY헤드라인M" pitchFamily="18" charset="-127"/>
              </a:rPr>
              <a:t>null</a:t>
            </a:r>
            <a:r>
              <a:rPr lang="ko-KR" altLang="en-US" sz="1200" b="0" dirty="0">
                <a:ea typeface="HY헤드라인M" pitchFamily="18" charset="-127"/>
              </a:rPr>
              <a:t> </a:t>
            </a:r>
            <a:r>
              <a:rPr lang="ko-KR" altLang="en-US" sz="1200" b="0" dirty="0" err="1">
                <a:ea typeface="HY헤드라인M" pitchFamily="18" charset="-127"/>
              </a:rPr>
              <a:t>없어질때까지</a:t>
            </a:r>
            <a:r>
              <a:rPr lang="ko-KR" altLang="en-US" sz="1200" b="0" dirty="0">
                <a:ea typeface="HY헤드라인M" pitchFamily="18" charset="-127"/>
              </a:rPr>
              <a:t> 만들고 한 개의 각 경우이 수들 중에서 최소지지도 이하인 </a:t>
            </a:r>
            <a:r>
              <a:rPr lang="ko-KR" altLang="en-US" sz="1200" b="0" dirty="0" err="1">
                <a:ea typeface="HY헤드라인M" pitchFamily="18" charset="-127"/>
              </a:rPr>
              <a:t>비빈발항목집합을</a:t>
            </a:r>
            <a:r>
              <a:rPr lang="ko-KR" altLang="en-US" sz="1200" b="0" dirty="0">
                <a:ea typeface="HY헤드라인M" pitchFamily="18" charset="-127"/>
              </a:rPr>
              <a:t> 제거하고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sz="1200" b="0" dirty="0" err="1">
                <a:ea typeface="HY헤드라인M" pitchFamily="18" charset="-127"/>
              </a:rPr>
              <a:t>비빈발항목집합의</a:t>
            </a:r>
            <a:r>
              <a:rPr lang="ko-KR" altLang="en-US" sz="1200" b="0" dirty="0">
                <a:ea typeface="HY헤드라인M" pitchFamily="18" charset="-127"/>
              </a:rPr>
              <a:t> </a:t>
            </a:r>
            <a:r>
              <a:rPr lang="ko-KR" altLang="en-US" sz="1200" b="0" dirty="0" err="1">
                <a:ea typeface="HY헤드라인M" pitchFamily="18" charset="-127"/>
              </a:rPr>
              <a:t>초집합</a:t>
            </a:r>
            <a:r>
              <a:rPr lang="ko-KR" altLang="en-US" sz="1200" b="0" dirty="0">
                <a:ea typeface="HY헤드라인M" pitchFamily="18" charset="-127"/>
              </a:rPr>
              <a:t> 즉  위에 표에서는 </a:t>
            </a:r>
            <a:r>
              <a:rPr lang="en-US" altLang="ko-KR" sz="1200" b="0" dirty="0">
                <a:ea typeface="HY헤드라인M" pitchFamily="18" charset="-127"/>
              </a:rPr>
              <a:t>ab</a:t>
            </a:r>
            <a:r>
              <a:rPr lang="ko-KR" altLang="en-US" sz="1200" b="0" dirty="0">
                <a:ea typeface="HY헤드라인M" pitchFamily="18" charset="-127"/>
              </a:rPr>
              <a:t>이 초집합인 </a:t>
            </a:r>
            <a:r>
              <a:rPr lang="en-US" altLang="ko-KR" sz="1200" b="0" dirty="0" err="1">
                <a:ea typeface="HY헤드라인M" pitchFamily="18" charset="-127"/>
              </a:rPr>
              <a:t>abc</a:t>
            </a:r>
            <a:r>
              <a:rPr lang="en-US" altLang="ko-KR" sz="1200" b="0" dirty="0">
                <a:ea typeface="HY헤드라인M" pitchFamily="18" charset="-127"/>
              </a:rPr>
              <a:t> </a:t>
            </a:r>
            <a:r>
              <a:rPr lang="en-US" altLang="ko-KR" sz="1200" b="0" dirty="0" err="1">
                <a:ea typeface="HY헤드라인M" pitchFamily="18" charset="-127"/>
              </a:rPr>
              <a:t>abcd</a:t>
            </a:r>
            <a:r>
              <a:rPr lang="en-US" altLang="ko-KR" sz="1200" b="0" dirty="0">
                <a:ea typeface="HY헤드라인M" pitchFamily="18" charset="-127"/>
              </a:rPr>
              <a:t> </a:t>
            </a:r>
            <a:r>
              <a:rPr lang="en-US" altLang="ko-KR" sz="1200" b="0" dirty="0" err="1">
                <a:ea typeface="HY헤드라인M" pitchFamily="18" charset="-127"/>
              </a:rPr>
              <a:t>abcde</a:t>
            </a:r>
            <a:r>
              <a:rPr lang="ko-KR" altLang="en-US" sz="1200" b="0" dirty="0">
                <a:ea typeface="HY헤드라인M" pitchFamily="18" charset="-127"/>
              </a:rPr>
              <a:t>등을  모두 제거해버리는 것을 보여주고 있습니다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sz="1200" b="0" dirty="0">
                <a:ea typeface="HY헤드라인M" pitchFamily="18" charset="-127"/>
              </a:rPr>
              <a:t>여기서 </a:t>
            </a:r>
            <a:r>
              <a:rPr lang="ko-KR" altLang="en-US" sz="1200" b="0" dirty="0" err="1">
                <a:ea typeface="HY헤드라인M" pitchFamily="18" charset="-127"/>
              </a:rPr>
              <a:t>비빈발항목의</a:t>
            </a:r>
            <a:r>
              <a:rPr lang="ko-KR" altLang="en-US" sz="1200" b="0" dirty="0">
                <a:ea typeface="HY헤드라인M" pitchFamily="18" charset="-127"/>
              </a:rPr>
              <a:t> 초집합들을 모두 제거하는 이유로는 </a:t>
            </a:r>
            <a:r>
              <a:rPr lang="en-US" altLang="ko-KR" sz="1200" b="0" dirty="0">
                <a:ea typeface="HY헤드라인M" pitchFamily="18" charset="-127"/>
              </a:rPr>
              <a:t>ab</a:t>
            </a:r>
            <a:r>
              <a:rPr lang="ko-KR" altLang="en-US" sz="1200" b="0" dirty="0">
                <a:ea typeface="HY헤드라인M" pitchFamily="18" charset="-127"/>
              </a:rPr>
              <a:t>가 최소지지도를 만족하지 못한다면 </a:t>
            </a:r>
            <a:r>
              <a:rPr lang="en-US" altLang="ko-KR" sz="1200" b="0" dirty="0">
                <a:ea typeface="HY헤드라인M" pitchFamily="18" charset="-127"/>
              </a:rPr>
              <a:t>ab</a:t>
            </a:r>
            <a:r>
              <a:rPr lang="ko-KR" altLang="en-US" sz="1200" b="0" dirty="0">
                <a:ea typeface="HY헤드라인M" pitchFamily="18" charset="-127"/>
              </a:rPr>
              <a:t>의 초집합들은 </a:t>
            </a:r>
            <a:r>
              <a:rPr lang="en-US" altLang="ko-KR" sz="1200" b="0" dirty="0">
                <a:ea typeface="HY헤드라인M" pitchFamily="18" charset="-127"/>
              </a:rPr>
              <a:t>ab</a:t>
            </a:r>
            <a:r>
              <a:rPr lang="ko-KR" altLang="en-US" sz="1200" b="0" dirty="0">
                <a:ea typeface="HY헤드라인M" pitchFamily="18" charset="-127"/>
              </a:rPr>
              <a:t>의 지지도와 같거나 더욱더 작을 수 </a:t>
            </a:r>
            <a:r>
              <a:rPr lang="ko-KR" altLang="en-US" sz="1200" b="0" dirty="0" err="1">
                <a:ea typeface="HY헤드라인M" pitchFamily="18" charset="-127"/>
              </a:rPr>
              <a:t>밖에없기</a:t>
            </a:r>
            <a:r>
              <a:rPr lang="ko-KR" altLang="en-US" sz="1200" b="0" dirty="0">
                <a:ea typeface="HY헤드라인M" pitchFamily="18" charset="-127"/>
              </a:rPr>
              <a:t> 때문에 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sz="1200" b="0" dirty="0">
                <a:ea typeface="HY헤드라인M" pitchFamily="18" charset="-127"/>
              </a:rPr>
              <a:t>제거를 함으로써 계산의 범위를 줄여 규칙을 좀더 유용한 범위안에서 빠르게 찾을 수 있도록 하기 위한 것입니다</a:t>
            </a:r>
            <a:r>
              <a:rPr lang="en-US" altLang="ko-KR" sz="1200" b="0" dirty="0">
                <a:ea typeface="HY헤드라인M" pitchFamily="18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71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함께 구매하는 상품의 조합이나 서비스 패턴 발견하는데 이용하고 특정 제품 또는 사건들이 동시에 발생하는 패턴을 파악하는데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06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함께 구매하는 상품의 조합이나 서비스 패턴 발견하는데 이용하고 특정 제품 또는 사건들이 동시에 발생하는 패턴을 파악하는데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80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함께 구매하는 상품의 조합이나 서비스 패턴 발견하는데 이용하고 특정 제품 또는 사건들이 동시에 발생하는 패턴을 파악하는데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570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함께 구매하는 상품의 조합이나 서비스 패턴 발견하는데 이용하고 특정 제품 또는 사건들이 동시에 발생하는 패턴을 파악하는데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590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함께 구매하는 상품의 조합이나 서비스 패턴 발견하는데 이용하고 특정 제품 또는 사건들이 동시에 발생하는 패턴을 파악하는데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886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부정탐지 </a:t>
            </a:r>
            <a:r>
              <a:rPr lang="en-US" altLang="ko-KR" sz="1200" b="0" dirty="0">
                <a:ea typeface="HY헤드라인M" pitchFamily="18" charset="-127"/>
              </a:rPr>
              <a:t>– </a:t>
            </a:r>
            <a:r>
              <a:rPr lang="ko-KR" altLang="en-US" sz="1200" b="0" dirty="0">
                <a:ea typeface="HY헤드라인M" pitchFamily="18" charset="-127"/>
              </a:rPr>
              <a:t>거래내역에서 평소에 사기행위로 자주 사용되던 패턴이나 이런걸 발견하여 탐지하는 방법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dirty="0"/>
              <a:t>크로스 </a:t>
            </a:r>
            <a:r>
              <a:rPr lang="ko-KR" altLang="en-US" dirty="0" err="1"/>
              <a:t>셀링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연관성이 높은 상품을 같이 제공하거나 묶어서 </a:t>
            </a:r>
            <a:r>
              <a:rPr lang="ko-KR" altLang="en-US" dirty="0" err="1"/>
              <a:t>판매할려는</a:t>
            </a:r>
            <a:r>
              <a:rPr lang="ko-KR" altLang="en-US" dirty="0"/>
              <a:t> 마케팅 행위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8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연관규칙 분석에 대한 설명에 </a:t>
            </a:r>
            <a:r>
              <a:rPr lang="ko-KR" altLang="en-US" dirty="0" err="1"/>
              <a:t>들어가기전에</a:t>
            </a:r>
            <a:r>
              <a:rPr lang="ko-KR" altLang="en-US" dirty="0"/>
              <a:t> 연관규칙분석을 이용하여 큰 성공을 본 사례에 대해서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r>
              <a:rPr lang="ko-KR" altLang="en-US" dirty="0"/>
              <a:t>미국에서 유명한 월마트에서 연관규칙분석을 통해서 기저귀와 맥주의 연관성을 찾아내어 </a:t>
            </a:r>
            <a:r>
              <a:rPr lang="en-US" altLang="ko-KR" dirty="0"/>
              <a:t>30,40</a:t>
            </a:r>
            <a:r>
              <a:rPr lang="ko-KR" altLang="en-US" dirty="0"/>
              <a:t>대 남성들이 기저귀 심부름을 오면서</a:t>
            </a:r>
            <a:endParaRPr lang="en-US" altLang="ko-KR" dirty="0"/>
          </a:p>
          <a:p>
            <a:r>
              <a:rPr lang="ko-KR" altLang="en-US" dirty="0"/>
              <a:t>맥주도 같이 구매를 하는 경향이 있다는 사실을 찾아내어 기저귀와 맥주를 근접한곳에 배치함으로써 매출 증대에 큰 효과를 가져온 사례가 있습니다</a:t>
            </a:r>
            <a:endParaRPr lang="en-US" altLang="ko-KR" dirty="0"/>
          </a:p>
          <a:p>
            <a:r>
              <a:rPr lang="ko-KR" altLang="en-US" dirty="0" err="1"/>
              <a:t>두번쨰로는</a:t>
            </a:r>
            <a:r>
              <a:rPr lang="ko-KR" altLang="en-US" dirty="0"/>
              <a:t> 미국에서 많이 발생하는 허리케인이 닥치기 전에는 사람들이 손전등과 달콤한 간식거리를 같이 구매하는 경향이 있다는 규칙을 </a:t>
            </a:r>
            <a:endParaRPr lang="en-US" altLang="ko-KR" dirty="0"/>
          </a:p>
          <a:p>
            <a:r>
              <a:rPr lang="ko-KR" altLang="en-US" dirty="0"/>
              <a:t>찾아내어 허리케인이 온다는 일기예보가 </a:t>
            </a:r>
            <a:r>
              <a:rPr lang="ko-KR" altLang="en-US" dirty="0" err="1"/>
              <a:t>있을때</a:t>
            </a:r>
            <a:r>
              <a:rPr lang="ko-KR" altLang="en-US" dirty="0"/>
              <a:t> 미리 </a:t>
            </a:r>
            <a:r>
              <a:rPr lang="ko-KR" altLang="en-US" dirty="0" err="1"/>
              <a:t>손정등과</a:t>
            </a:r>
            <a:r>
              <a:rPr lang="ko-KR" altLang="en-US" dirty="0"/>
              <a:t> 달콤한 간식거리를 함께 배치하여 매출 증대에 큰 효과를 가져온 </a:t>
            </a:r>
            <a:r>
              <a:rPr lang="ko-KR" altLang="en-US" dirty="0" err="1"/>
              <a:t>두번쨰</a:t>
            </a:r>
            <a:r>
              <a:rPr lang="ko-KR" altLang="en-US" dirty="0"/>
              <a:t> 사례가 있었습니다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90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연관규칙분석은 </a:t>
            </a:r>
            <a:r>
              <a:rPr lang="en-US" altLang="ko-KR" sz="1200" b="0" dirty="0" err="1">
                <a:ea typeface="HY헤드라인M" pitchFamily="18" charset="-127"/>
              </a:rPr>
              <a:t>apriori</a:t>
            </a:r>
            <a:r>
              <a:rPr lang="en-US" altLang="ko-KR" sz="1200" b="0" dirty="0">
                <a:ea typeface="HY헤드라인M" pitchFamily="18" charset="-127"/>
              </a:rPr>
              <a:t> </a:t>
            </a:r>
            <a:r>
              <a:rPr lang="ko-KR" altLang="en-US" sz="1200" b="0" dirty="0">
                <a:ea typeface="HY헤드라인M" pitchFamily="18" charset="-127"/>
              </a:rPr>
              <a:t>알고리즘을 이용하여 분석을 하고 연관규칙을 </a:t>
            </a:r>
            <a:r>
              <a:rPr lang="ko-KR" altLang="en-US" sz="1200" b="0" dirty="0" err="1">
                <a:ea typeface="HY헤드라인M" pitchFamily="18" charset="-127"/>
              </a:rPr>
              <a:t>분석할때</a:t>
            </a:r>
            <a:r>
              <a:rPr lang="ko-KR" altLang="en-US" sz="1200" b="0" dirty="0">
                <a:ea typeface="HY헤드라인M" pitchFamily="18" charset="-127"/>
              </a:rPr>
              <a:t> 고객들이 같이 구매한 거래내역을 장바구니 형태로 리스트화 시켜서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sz="1200" b="0" dirty="0">
                <a:ea typeface="HY헤드라인M" pitchFamily="18" charset="-127"/>
              </a:rPr>
              <a:t>규칙을 예측한다고 하여 장바구니 </a:t>
            </a:r>
            <a:r>
              <a:rPr lang="ko-KR" altLang="en-US" sz="1200" b="0" dirty="0" err="1">
                <a:ea typeface="HY헤드라인M" pitchFamily="18" charset="-127"/>
              </a:rPr>
              <a:t>분석이라고도</a:t>
            </a:r>
            <a:r>
              <a:rPr lang="ko-KR" altLang="en-US" sz="1200" b="0" dirty="0">
                <a:ea typeface="HY헤드라인M" pitchFamily="18" charset="-127"/>
              </a:rPr>
              <a:t> 불리우고 있습니다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sz="1200" b="0" dirty="0">
                <a:ea typeface="HY헤드라인M" pitchFamily="18" charset="-127"/>
              </a:rPr>
              <a:t>연관 규칙분석은 </a:t>
            </a:r>
            <a:r>
              <a:rPr lang="en-US" altLang="ko-KR" sz="1200" b="0" dirty="0">
                <a:ea typeface="HY헤드라인M" pitchFamily="18" charset="-127"/>
              </a:rPr>
              <a:t>if a then b  </a:t>
            </a:r>
            <a:r>
              <a:rPr lang="ko-KR" altLang="en-US" sz="1200" b="0" dirty="0">
                <a:ea typeface="HY헤드라인M" pitchFamily="18" charset="-127"/>
              </a:rPr>
              <a:t>예를 들어 만일 계란을 사는 행위가 일어나면  기저귀를 사는 행위도 같이 </a:t>
            </a:r>
            <a:r>
              <a:rPr lang="ko-KR" altLang="en-US" sz="1200" b="0" dirty="0" err="1">
                <a:ea typeface="HY헤드라인M" pitchFamily="18" charset="-127"/>
              </a:rPr>
              <a:t>일어난다라는</a:t>
            </a:r>
            <a:r>
              <a:rPr lang="ko-KR" altLang="en-US" sz="1200" b="0" dirty="0">
                <a:ea typeface="HY헤드라인M" pitchFamily="18" charset="-127"/>
              </a:rPr>
              <a:t> </a:t>
            </a:r>
            <a:r>
              <a:rPr lang="en-US" altLang="ko-KR" sz="1200" b="0" dirty="0">
                <a:ea typeface="HY헤드라인M" pitchFamily="18" charset="-127"/>
              </a:rPr>
              <a:t>if a then b</a:t>
            </a:r>
            <a:r>
              <a:rPr lang="ko-KR" altLang="en-US" sz="1200" b="0" dirty="0">
                <a:ea typeface="HY헤드라인M" pitchFamily="18" charset="-127"/>
              </a:rPr>
              <a:t>라는 기본에 근거하고 있습니다</a:t>
            </a:r>
            <a:endParaRPr lang="en-US" altLang="ko-KR" sz="1200" b="0" dirty="0">
              <a:ea typeface="HY헤드라인M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5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부정탐지 </a:t>
            </a:r>
            <a:r>
              <a:rPr lang="en-US" altLang="ko-KR" sz="1200" b="0" dirty="0">
                <a:ea typeface="HY헤드라인M" pitchFamily="18" charset="-127"/>
              </a:rPr>
              <a:t>– </a:t>
            </a:r>
            <a:r>
              <a:rPr lang="ko-KR" altLang="en-US" sz="1200" b="0" dirty="0">
                <a:ea typeface="HY헤드라인M" pitchFamily="18" charset="-127"/>
              </a:rPr>
              <a:t>거래내역에서 평소에 사기행위로 자주 사용되던 패턴이나 이런걸 발견하여 탐지하는 방법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dirty="0"/>
              <a:t>크로스 </a:t>
            </a:r>
            <a:r>
              <a:rPr lang="ko-KR" altLang="en-US" dirty="0" err="1"/>
              <a:t>셀링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연관성이 높은 상품을 같이 제공하거나 묶어서 </a:t>
            </a:r>
            <a:r>
              <a:rPr lang="ko-KR" altLang="en-US" dirty="0" err="1"/>
              <a:t>판매할려는</a:t>
            </a:r>
            <a:r>
              <a:rPr lang="ko-KR" altLang="en-US" dirty="0"/>
              <a:t> 마케팅 행위</a:t>
            </a:r>
            <a:endParaRPr lang="en-US" altLang="ko-KR" dirty="0"/>
          </a:p>
          <a:p>
            <a:r>
              <a:rPr lang="ko-KR" altLang="en-US" dirty="0"/>
              <a:t>연관규칙을 활용하여 적용하는 분야로는 첫번쨰로 월마트의 사례에서 설명을 드렸듯이 </a:t>
            </a:r>
            <a:r>
              <a:rPr lang="ko-KR" altLang="en-US" dirty="0" err="1"/>
              <a:t>상품진열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/>
              <a:t>가장 연관성이 있는 상품들 끼리 </a:t>
            </a:r>
            <a:r>
              <a:rPr lang="ko-KR" altLang="en-US" dirty="0" err="1"/>
              <a:t>함꼐</a:t>
            </a:r>
            <a:r>
              <a:rPr lang="ko-KR" altLang="en-US" dirty="0"/>
              <a:t> 배치하여</a:t>
            </a:r>
            <a:endParaRPr lang="en-US" altLang="ko-KR" dirty="0"/>
          </a:p>
          <a:p>
            <a:r>
              <a:rPr lang="ko-KR" altLang="en-US" dirty="0"/>
              <a:t>매출 증대 효과를 기대하는 것과</a:t>
            </a:r>
            <a:endParaRPr lang="en-US" altLang="ko-KR" dirty="0"/>
          </a:p>
          <a:p>
            <a:r>
              <a:rPr lang="ko-KR" altLang="en-US" dirty="0" err="1"/>
              <a:t>두번쨰로</a:t>
            </a:r>
            <a:r>
              <a:rPr lang="ko-KR" altLang="en-US" dirty="0"/>
              <a:t> </a:t>
            </a:r>
            <a:r>
              <a:rPr lang="ko-KR" altLang="en-US" dirty="0" err="1"/>
              <a:t>크로스셀링</a:t>
            </a:r>
            <a:r>
              <a:rPr lang="ko-KR" altLang="en-US" dirty="0"/>
              <a:t> </a:t>
            </a:r>
            <a:r>
              <a:rPr lang="ko-KR" altLang="en-US" dirty="0" err="1"/>
              <a:t>다른말로</a:t>
            </a:r>
            <a:r>
              <a:rPr lang="ko-KR" altLang="en-US" dirty="0"/>
              <a:t> 교차판매 즉 연관성이 높은 상품을 </a:t>
            </a:r>
            <a:r>
              <a:rPr lang="ko-KR" altLang="en-US" dirty="0" err="1"/>
              <a:t>같이제공하거나</a:t>
            </a:r>
            <a:r>
              <a:rPr lang="ko-KR" altLang="en-US" dirty="0"/>
              <a:t> </a:t>
            </a:r>
            <a:r>
              <a:rPr lang="ko-KR" altLang="en-US" dirty="0" err="1"/>
              <a:t>번들판매와같이</a:t>
            </a:r>
            <a:r>
              <a:rPr lang="ko-KR" altLang="en-US" dirty="0"/>
              <a:t> 묶어서 </a:t>
            </a:r>
            <a:r>
              <a:rPr lang="ko-KR" altLang="en-US" dirty="0" err="1"/>
              <a:t>판매할려는</a:t>
            </a:r>
            <a:r>
              <a:rPr lang="ko-KR" altLang="en-US" dirty="0"/>
              <a:t> 마케팅에 적용이 많이 되고 있습니다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세번쨰로</a:t>
            </a:r>
            <a:r>
              <a:rPr lang="ko-KR" altLang="en-US" dirty="0"/>
              <a:t> 금융권에서는 연관규칙분석을 통하여 거래내역에서 평소에 사기행위로 자주 사용되던 패턴을 연관 규칙 분석을 통해 일반화 시켜 </a:t>
            </a:r>
            <a:endParaRPr lang="en-US" altLang="ko-KR" dirty="0"/>
          </a:p>
          <a:p>
            <a:r>
              <a:rPr lang="ko-KR" altLang="en-US" dirty="0"/>
              <a:t>이를 탐지하여 부정한 행위를 탐지하는 곳에서도 많이 적용되고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연관규칙 분석의 결과 유형으로는 크게 세가지 형태로 나뉩니다</a:t>
            </a:r>
            <a:endParaRPr lang="en-US" altLang="ko-KR" dirty="0"/>
          </a:p>
          <a:p>
            <a:r>
              <a:rPr lang="ko-KR" altLang="en-US" dirty="0"/>
              <a:t>유용한 결과</a:t>
            </a:r>
            <a:r>
              <a:rPr lang="en-US" altLang="ko-KR" dirty="0"/>
              <a:t>, </a:t>
            </a:r>
            <a:r>
              <a:rPr lang="ko-KR" altLang="en-US" dirty="0" err="1"/>
              <a:t>쓸모없는</a:t>
            </a:r>
            <a:r>
              <a:rPr lang="ko-KR" altLang="en-US" dirty="0"/>
              <a:t> 결과 </a:t>
            </a:r>
            <a:r>
              <a:rPr lang="en-US" altLang="ko-KR" dirty="0"/>
              <a:t>, </a:t>
            </a:r>
            <a:r>
              <a:rPr lang="ko-KR" altLang="en-US" dirty="0"/>
              <a:t>설명하기 </a:t>
            </a:r>
            <a:r>
              <a:rPr lang="ko-KR" altLang="en-US" dirty="0" err="1"/>
              <a:t>어려운결과</a:t>
            </a:r>
            <a:endParaRPr lang="en-US" altLang="ko-KR" dirty="0"/>
          </a:p>
          <a:p>
            <a:r>
              <a:rPr lang="en-US" altLang="ko-KR" dirty="0"/>
              <a:t>Useful</a:t>
            </a:r>
            <a:r>
              <a:rPr lang="ko-KR" altLang="en-US" dirty="0"/>
              <a:t>  </a:t>
            </a:r>
            <a:r>
              <a:rPr lang="en-US" altLang="ko-KR" dirty="0"/>
              <a:t>result</a:t>
            </a:r>
            <a:r>
              <a:rPr lang="ko-KR" altLang="en-US" dirty="0"/>
              <a:t>는 월마트의 </a:t>
            </a:r>
            <a:r>
              <a:rPr lang="ko-KR" altLang="en-US" dirty="0" err="1"/>
              <a:t>사례에서와</a:t>
            </a:r>
            <a:r>
              <a:rPr lang="ko-KR" altLang="en-US" dirty="0"/>
              <a:t> 같이 맥주와 기저귀의 연관성과 같은 마케팅 전략에 유용한 결과</a:t>
            </a:r>
            <a:endParaRPr lang="en-US" altLang="ko-KR" dirty="0"/>
          </a:p>
          <a:p>
            <a:r>
              <a:rPr lang="en-US" altLang="ko-KR" dirty="0" err="1"/>
              <a:t>Trivival</a:t>
            </a:r>
            <a:r>
              <a:rPr lang="en-US" altLang="ko-KR" dirty="0"/>
              <a:t> result</a:t>
            </a:r>
            <a:r>
              <a:rPr lang="ko-KR" altLang="en-US" dirty="0"/>
              <a:t> </a:t>
            </a:r>
            <a:r>
              <a:rPr lang="ko-KR" altLang="en-US" dirty="0" err="1"/>
              <a:t>쓸모없는</a:t>
            </a:r>
            <a:r>
              <a:rPr lang="ko-KR" altLang="en-US" dirty="0"/>
              <a:t> 결과라고 하는 이유는 연관규칙을 바탕으로 진행된 마케팅 전략이 아닌 이미 사용되었던 마케팅 전략이나 </a:t>
            </a:r>
            <a:endParaRPr lang="en-US" altLang="ko-KR" dirty="0"/>
          </a:p>
          <a:p>
            <a:r>
              <a:rPr lang="ko-KR" altLang="en-US" dirty="0"/>
              <a:t>노트북을 사면노트북 충전기도 같이 </a:t>
            </a:r>
            <a:r>
              <a:rPr lang="ko-KR" altLang="en-US" dirty="0" err="1"/>
              <a:t>사더라와</a:t>
            </a:r>
            <a:r>
              <a:rPr lang="ko-KR" altLang="en-US" dirty="0"/>
              <a:t> 같은 누구나 </a:t>
            </a:r>
            <a:r>
              <a:rPr lang="ko-KR" altLang="en-US" dirty="0" err="1"/>
              <a:t>알수</a:t>
            </a:r>
            <a:r>
              <a:rPr lang="ko-KR" altLang="en-US" dirty="0"/>
              <a:t> 있는 결과를 의미하는 것이고</a:t>
            </a:r>
            <a:endParaRPr lang="en-US" altLang="ko-KR" dirty="0"/>
          </a:p>
          <a:p>
            <a:r>
              <a:rPr lang="ko-KR" altLang="en-US" dirty="0" err="1"/>
              <a:t>설명할수</a:t>
            </a:r>
            <a:r>
              <a:rPr lang="ko-KR" altLang="en-US" dirty="0"/>
              <a:t> 없는 </a:t>
            </a:r>
            <a:r>
              <a:rPr lang="ko-KR" altLang="en-US" dirty="0" err="1"/>
              <a:t>결과란</a:t>
            </a:r>
            <a:r>
              <a:rPr lang="ko-KR" altLang="en-US" dirty="0"/>
              <a:t> 말은 예를 들어서 설명을 하면 손전등을 </a:t>
            </a:r>
            <a:r>
              <a:rPr lang="ko-KR" altLang="en-US" dirty="0" err="1"/>
              <a:t>구매할때</a:t>
            </a:r>
            <a:r>
              <a:rPr lang="ko-KR" altLang="en-US" dirty="0"/>
              <a:t> 달콤한 간식거리도 많이 </a:t>
            </a:r>
            <a:r>
              <a:rPr lang="ko-KR" altLang="en-US" dirty="0" err="1"/>
              <a:t>구매하더라와</a:t>
            </a:r>
            <a:r>
              <a:rPr lang="ko-KR" altLang="en-US" dirty="0"/>
              <a:t> 같은 규칙은</a:t>
            </a:r>
            <a:endParaRPr lang="en-US" altLang="ko-KR" dirty="0"/>
          </a:p>
          <a:p>
            <a:r>
              <a:rPr lang="ko-KR" altLang="en-US" dirty="0"/>
              <a:t>허리케인이라는 이유가 없었더라면 다른 의미를 발견하기 위해 고민이 많이 필요한 결과였을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6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>
                <a:ea typeface="HY헤드라인M" pitchFamily="18" charset="-127"/>
              </a:rPr>
              <a:t>연관규칙의 기본은 지지도와 신뢰도 향상도를 계산하여 이 세 항목을 토대로 상품과 </a:t>
            </a:r>
            <a:r>
              <a:rPr lang="ko-KR" altLang="en-US" sz="1200" b="0" dirty="0" err="1">
                <a:ea typeface="HY헤드라인M" pitchFamily="18" charset="-127"/>
              </a:rPr>
              <a:t>상품간의</a:t>
            </a:r>
            <a:r>
              <a:rPr lang="ko-KR" altLang="en-US" sz="1200" b="0" dirty="0">
                <a:ea typeface="HY헤드라인M" pitchFamily="18" charset="-127"/>
              </a:rPr>
              <a:t> 연관성을 찾는 것을 기본으로 하고 있습니다</a:t>
            </a:r>
            <a:r>
              <a:rPr lang="en-US" altLang="ko-KR" sz="1200" b="0" dirty="0">
                <a:ea typeface="HY헤드라인M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7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지지도는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가까울수록 연관도가 깊음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지지도가 낮은 항목은 우연성을 기인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첫번째 지지도는 전체 거래내역에서 어떠한 해당 품목 즉 해당 규칙이 얼마나 많이 포함되어 있는지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출현하였는지에 대한 것을 구하여 규칙이 얼마나 자주 일어나고 구매되는지에 대해서 알아보는 공식입니다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위그림에서에서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보시면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직원들이 본 영화들을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예로들어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설명 드리겠습니다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반지의 제왕과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세얼간이를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본다면  회사원도 같이 볼 것이다 라는 규칙이 얼마나 전체 구매내역에서 출현하는지에 대해서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찾기위해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지지도 공식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전체거래수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분의 해당 규칙 또는 해당 품목을 동시에 포함하는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거래수를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구하면 전체거래내역은 여승은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정혜진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왕초현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정지용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박상완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그리고 해당 품목을 동시에 포함하는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거래수는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정혜진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왕초현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두명이므로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계산을 한다면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0.4  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전체 거래내역에서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40%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해당품목을 동시에 포함하고 있었다고 해석이 </a:t>
            </a:r>
            <a:r>
              <a:rPr lang="ko-KR" altLang="en-US" sz="12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될수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있습니다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지지도가 너무 낮게 나온다면 우연성이 강하다고 판단을 할 수 있고 제외 시킬 수 있는 기준이 될 수 도 있습니다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2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신뢰도는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가까울수록 연관도가 깊음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신뢰도는 기저귀를 사면 맥주를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산다와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같은 규칙이 얼마나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믿을만한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것인지에 대해서 찾기 위한 공식입니다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예를든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규칙으로는 반지의 제왕을 본다면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세얼간이도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볼것이다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라는 규칙이 있으면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반지의 제왕을 포함하는 거래 전체에서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세얼간이까지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포함하는 거래수가 얼마나 되는지 즉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사람들이 반지의 제왕을 본다면 얼마정도의 사람들이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세얼간이를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볼것인가에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예측도를 구하는 것입니다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예를들면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반지의 제왕을 포함하는 거래수가 승은 혜진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초현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명이고 그 거래내역안에서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세얼간이를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본 내역이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있는사람은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혜진과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초현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입니다 따라서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명중에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즉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50%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봣기에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 규칙을 적용한다면 약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50%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정도는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반지의제왕을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보고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세얼간이도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볼것이다라고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미리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예측해 볼 수 있습니다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0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 err="1">
                <a:ea typeface="HY헤드라인M" pitchFamily="18" charset="-127"/>
              </a:rPr>
              <a:t>향상도는</a:t>
            </a:r>
            <a:r>
              <a:rPr lang="ko-KR" altLang="en-US" sz="1200" b="0" dirty="0">
                <a:ea typeface="HY헤드라인M" pitchFamily="18" charset="-127"/>
              </a:rPr>
              <a:t> </a:t>
            </a:r>
            <a:r>
              <a:rPr lang="ko-KR" altLang="en-US" sz="1200" b="0" dirty="0" err="1">
                <a:ea typeface="HY헤드라인M" pitchFamily="18" charset="-127"/>
              </a:rPr>
              <a:t>항목관의</a:t>
            </a:r>
            <a:r>
              <a:rPr lang="ko-KR" altLang="en-US" sz="1200" b="0" dirty="0">
                <a:ea typeface="HY헤드라인M" pitchFamily="18" charset="-127"/>
              </a:rPr>
              <a:t> 연관관계를 파악하기 위한 공식입니다</a:t>
            </a:r>
            <a:endParaRPr lang="en-US" altLang="ko-KR" sz="1200" b="0" dirty="0">
              <a:ea typeface="HY헤드라인M" pitchFamily="18" charset="-127"/>
            </a:endParaRPr>
          </a:p>
          <a:p>
            <a:r>
              <a:rPr lang="ko-KR" altLang="en-US" dirty="0"/>
              <a:t>지지도와 신뢰도 두 항목의 수치가 높다고 해서 꼭 두</a:t>
            </a:r>
            <a:r>
              <a:rPr lang="ko-KR" altLang="en-US" baseline="0" dirty="0"/>
              <a:t> 항목의 연관관계가 높은 것이 아니기 때문에 </a:t>
            </a:r>
            <a:r>
              <a:rPr lang="ko-KR" altLang="en-US" baseline="0" dirty="0" err="1"/>
              <a:t>향상도를</a:t>
            </a:r>
            <a:r>
              <a:rPr lang="ko-KR" altLang="en-US" baseline="0" dirty="0"/>
              <a:t> 고려 </a:t>
            </a:r>
            <a:r>
              <a:rPr lang="ko-KR" altLang="en-US" baseline="0" dirty="0" err="1"/>
              <a:t>해야되는</a:t>
            </a:r>
            <a:r>
              <a:rPr lang="ko-KR" altLang="en-US" baseline="0" dirty="0"/>
              <a:t> 것입니다</a:t>
            </a:r>
            <a:endParaRPr lang="en-US" altLang="ko-KR" baseline="0" dirty="0"/>
          </a:p>
          <a:p>
            <a:r>
              <a:rPr lang="ko-KR" altLang="en-US" baseline="0" dirty="0"/>
              <a:t>일반적으로 빈번하게 구매되는 항목들에 대해서는 지지도와 신뢰도가 높게 </a:t>
            </a:r>
            <a:r>
              <a:rPr lang="ko-KR" altLang="en-US" baseline="0" dirty="0" err="1"/>
              <a:t>나울수</a:t>
            </a:r>
            <a:r>
              <a:rPr lang="ko-KR" altLang="en-US" baseline="0" dirty="0"/>
              <a:t> 있기에 빈번한 구매가 일어나는 항목간에는 향상도의 확인이 중요합니다</a:t>
            </a:r>
            <a:endParaRPr lang="en-US" altLang="ko-KR" baseline="0" dirty="0"/>
          </a:p>
          <a:p>
            <a:r>
              <a:rPr lang="en-US" altLang="ko-KR" baseline="0" dirty="0"/>
              <a:t>X -&gt; y </a:t>
            </a:r>
            <a:r>
              <a:rPr lang="ko-KR" altLang="en-US" baseline="0" dirty="0"/>
              <a:t>두 항목의 신뢰도가 높게 나왔을 </a:t>
            </a:r>
            <a:r>
              <a:rPr lang="ko-KR" altLang="en-US" baseline="0" dirty="0" err="1"/>
              <a:t>떄</a:t>
            </a:r>
            <a:r>
              <a:rPr lang="ko-KR" altLang="en-US" baseline="0" dirty="0"/>
              <a:t> 전체거래에서 </a:t>
            </a:r>
            <a:r>
              <a:rPr lang="en-US" altLang="ko-KR" baseline="0" dirty="0"/>
              <a:t>y</a:t>
            </a:r>
            <a:r>
              <a:rPr lang="ko-KR" altLang="en-US" baseline="0" dirty="0"/>
              <a:t>자체 구매율 보다 </a:t>
            </a:r>
            <a:r>
              <a:rPr lang="en-US" altLang="ko-KR" baseline="0" dirty="0"/>
              <a:t>x</a:t>
            </a:r>
            <a:r>
              <a:rPr lang="ko-KR" altLang="en-US" baseline="0" dirty="0"/>
              <a:t>자체의 구매율이 더</a:t>
            </a:r>
            <a:r>
              <a:rPr lang="en-US" altLang="ko-KR" baseline="0" dirty="0"/>
              <a:t>y</a:t>
            </a:r>
            <a:r>
              <a:rPr lang="ko-KR" altLang="en-US" baseline="0" dirty="0"/>
              <a:t> 높아야 의미 있는 정보가 된다</a:t>
            </a:r>
            <a:endParaRPr lang="en-US" altLang="ko-KR" baseline="0" dirty="0"/>
          </a:p>
          <a:p>
            <a:r>
              <a:rPr lang="ko-KR" altLang="en-US" baseline="0" dirty="0"/>
              <a:t>만약 </a:t>
            </a:r>
            <a:r>
              <a:rPr lang="ko-KR" altLang="en-US" baseline="0" dirty="0" err="1"/>
              <a:t>전체거래중</a:t>
            </a:r>
            <a:r>
              <a:rPr lang="ko-KR" altLang="en-US" baseline="0" dirty="0"/>
              <a:t> </a:t>
            </a:r>
            <a:r>
              <a:rPr lang="en-US" altLang="ko-KR" baseline="0" dirty="0"/>
              <a:t>x</a:t>
            </a:r>
            <a:r>
              <a:rPr lang="ko-KR" altLang="en-US" baseline="0" dirty="0"/>
              <a:t>자체의 구매율이 낮고 </a:t>
            </a:r>
            <a:r>
              <a:rPr lang="en-US" altLang="ko-KR" baseline="0" dirty="0"/>
              <a:t>y</a:t>
            </a:r>
            <a:r>
              <a:rPr lang="ko-KR" altLang="en-US" baseline="0" dirty="0"/>
              <a:t>자체의 구매율이 높다면 </a:t>
            </a:r>
            <a:r>
              <a:rPr lang="en-US" altLang="ko-KR" baseline="0" dirty="0"/>
              <a:t>x-&gt;y </a:t>
            </a:r>
            <a:r>
              <a:rPr lang="ko-KR" altLang="en-US" baseline="0" dirty="0"/>
              <a:t>는 </a:t>
            </a:r>
            <a:r>
              <a:rPr lang="ko-KR" altLang="en-US" baseline="0" dirty="0" err="1"/>
              <a:t>잘팔리지</a:t>
            </a:r>
            <a:r>
              <a:rPr lang="ko-KR" altLang="en-US" baseline="0" dirty="0"/>
              <a:t> 않는 상품을 기준으로 두고 </a:t>
            </a:r>
            <a:r>
              <a:rPr lang="ko-KR" altLang="en-US" baseline="0" dirty="0" err="1"/>
              <a:t>잘팔리는</a:t>
            </a:r>
            <a:r>
              <a:rPr lang="ko-KR" altLang="en-US" baseline="0" dirty="0"/>
              <a:t> 상품의 동시 구매율을 계산하는 것이므로 의미가 </a:t>
            </a:r>
            <a:endParaRPr lang="en-US" altLang="ko-KR" baseline="0" dirty="0"/>
          </a:p>
          <a:p>
            <a:r>
              <a:rPr lang="ko-KR" altLang="en-US" baseline="0" dirty="0"/>
              <a:t>없습니다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X _&gt; y</a:t>
            </a:r>
            <a:r>
              <a:rPr lang="ko-KR" altLang="en-US" baseline="0" dirty="0"/>
              <a:t>가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우연에 의해서 같이 발생한 것이라기 보다 </a:t>
            </a:r>
            <a:r>
              <a:rPr lang="en-US" altLang="ko-KR" baseline="0" dirty="0"/>
              <a:t>x-&gt; y</a:t>
            </a:r>
            <a:r>
              <a:rPr lang="ko-KR" altLang="en-US" baseline="0" dirty="0"/>
              <a:t>가</a:t>
            </a:r>
            <a:r>
              <a:rPr lang="en-US" altLang="ko-KR" baseline="0" dirty="0"/>
              <a:t> </a:t>
            </a:r>
            <a:r>
              <a:rPr lang="ko-KR" altLang="en-US" baseline="0" dirty="0"/>
              <a:t>더 끈끈한지를 볼 수 있는 측도</a:t>
            </a:r>
            <a:endParaRPr lang="en-US" altLang="ko-KR" baseline="0" dirty="0"/>
          </a:p>
          <a:p>
            <a:r>
              <a:rPr lang="ko-KR" altLang="en-US" baseline="0" dirty="0" err="1"/>
              <a:t>이값이</a:t>
            </a:r>
            <a:r>
              <a:rPr lang="ko-KR" altLang="en-US" baseline="0" dirty="0"/>
              <a:t> 크면 클수록 사건 </a:t>
            </a:r>
            <a:r>
              <a:rPr lang="en-US" altLang="ko-KR" baseline="0" dirty="0"/>
              <a:t>x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b</a:t>
            </a:r>
            <a:r>
              <a:rPr lang="ko-KR" altLang="en-US" baseline="0" dirty="0"/>
              <a:t>에 큰 영향을 미친다고 볼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E615B-3410-43A0-B6DB-1161CA1060F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2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75428"/>
            <a:ext cx="2057400" cy="18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accent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defRPr>
            </a:lvl1pPr>
          </a:lstStyle>
          <a:p>
            <a:fld id="{8F662C83-1826-4FDF-8202-A8AA69C17CC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664352"/>
            <a:ext cx="2057400" cy="18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defRPr>
            </a:lvl1pPr>
          </a:lstStyle>
          <a:p>
            <a:fld id="{B0197802-7672-4A71-82A0-78001C8EF422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>
                <a:ea typeface="Tahoma" panose="020B0604030504040204" pitchFamily="34" charset="0"/>
              </a:rPr>
              <a:t>/ 21</a:t>
            </a:r>
            <a:endParaRPr lang="ko-KR" altLang="en-US" dirty="0"/>
          </a:p>
        </p:txBody>
      </p:sp>
      <p:sp>
        <p:nvSpPr>
          <p:cNvPr id="9" name="바닥글 개체 틀 1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accent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</p:spTree>
    <p:extLst>
      <p:ext uri="{BB962C8B-B14F-4D97-AF65-F5344CB8AC3E}">
        <p14:creationId xmlns:p14="http://schemas.microsoft.com/office/powerpoint/2010/main" val="297082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75428"/>
            <a:ext cx="2057400" cy="18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accent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defRPr>
            </a:lvl1pPr>
          </a:lstStyle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664352"/>
            <a:ext cx="2057400" cy="18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defRPr>
            </a:lvl1pPr>
          </a:lstStyle>
          <a:p>
            <a:fld id="{B0197802-7672-4A71-82A0-78001C8EF422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>
                <a:ea typeface="Tahoma" panose="020B0604030504040204" pitchFamily="34" charset="0"/>
              </a:rPr>
              <a:t>/ 21</a:t>
            </a:r>
            <a:endParaRPr lang="ko-KR" altLang="en-US" dirty="0"/>
          </a:p>
        </p:txBody>
      </p:sp>
      <p:sp>
        <p:nvSpPr>
          <p:cNvPr id="7" name="바닥글 개체 틀 1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accent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</p:spTree>
    <p:extLst>
      <p:ext uri="{BB962C8B-B14F-4D97-AF65-F5344CB8AC3E}">
        <p14:creationId xmlns:p14="http://schemas.microsoft.com/office/powerpoint/2010/main" val="245044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F3ED9-DC74-4C8C-8377-0099832BA421}" type="datetime1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74B24-6935-4E71-8911-83EF8794972C}" type="slidenum">
              <a:rPr lang="ko-KR" altLang="en-US" smtClean="0"/>
              <a:pPr>
                <a:defRPr/>
              </a:pPr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/21</a:t>
            </a:r>
            <a:endParaRPr lang="ko-KR" altLang="en-US" dirty="0"/>
          </a:p>
        </p:txBody>
      </p:sp>
      <p:sp>
        <p:nvSpPr>
          <p:cNvPr id="5" name="바닥글 개체 틀 1"/>
          <p:cNvSpPr>
            <a:spLocks noGrp="1"/>
          </p:cNvSpPr>
          <p:nvPr>
            <p:ph type="ftr" sz="quarter" idx="12"/>
          </p:nvPr>
        </p:nvSpPr>
        <p:spPr>
          <a:xfrm>
            <a:off x="7404100" y="6584950"/>
            <a:ext cx="1739900" cy="269875"/>
          </a:xfr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  <a:endParaRPr lang="ko-KR" altLang="en-US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77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3" descr="31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76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75428"/>
            <a:ext cx="2057400" cy="18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accent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defRPr>
            </a:lvl1pPr>
          </a:lstStyle>
          <a:p>
            <a:fld id="{0671D377-CDAF-4134-A811-9042D82CE6EE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664352"/>
            <a:ext cx="2057400" cy="18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defRPr>
            </a:lvl1pPr>
          </a:lstStyle>
          <a:p>
            <a:fld id="{B0197802-7672-4A71-82A0-78001C8EF422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>
                <a:ea typeface="Tahoma" panose="020B0604030504040204" pitchFamily="34" charset="0"/>
              </a:rPr>
              <a:t>/ 21</a:t>
            </a:r>
            <a:endParaRPr lang="ko-KR" altLang="en-US" dirty="0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991726" y="351630"/>
            <a:ext cx="2959768" cy="519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800" b="0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Apriori</a:t>
            </a:r>
            <a:r>
              <a:rPr lang="en-US" altLang="ko-KR" sz="800" b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800" b="0" baseline="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연관규칙</a:t>
            </a:r>
            <a:endParaRPr lang="ko-KR" altLang="en-US" sz="800" b="0" dirty="0">
              <a:solidFill>
                <a:schemeClr val="tx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accent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219123" y="874294"/>
            <a:ext cx="8732371" cy="5704973"/>
          </a:xfrm>
          <a:prstGeom prst="roundRect">
            <a:avLst>
              <a:gd name="adj" fmla="val 2170"/>
            </a:avLst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4" r:id="rId2"/>
    <p:sldLayoutId id="2147483685" r:id="rId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12.pn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3" Type="http://schemas.openxmlformats.org/officeDocument/2006/relationships/image" Target="../media/image36.jpeg"/><Relationship Id="rId7" Type="http://schemas.openxmlformats.org/officeDocument/2006/relationships/image" Target="../media/image37.jpeg"/><Relationship Id="rId12" Type="http://schemas.openxmlformats.org/officeDocument/2006/relationships/image" Target="../media/image49.png"/><Relationship Id="rId17" Type="http://schemas.openxmlformats.org/officeDocument/2006/relationships/image" Target="../media/image54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3.png"/><Relationship Id="rId5" Type="http://schemas.openxmlformats.org/officeDocument/2006/relationships/image" Target="../media/image45.jpeg"/><Relationship Id="rId15" Type="http://schemas.openxmlformats.org/officeDocument/2006/relationships/image" Target="../media/image52.jpeg"/><Relationship Id="rId10" Type="http://schemas.openxmlformats.org/officeDocument/2006/relationships/image" Target="../media/image48.jpeg"/><Relationship Id="rId4" Type="http://schemas.openxmlformats.org/officeDocument/2006/relationships/image" Target="../media/image44.jpeg"/><Relationship Id="rId9" Type="http://schemas.openxmlformats.org/officeDocument/2006/relationships/image" Target="../media/image47.jpeg"/><Relationship Id="rId1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67.jpeg"/><Relationship Id="rId3" Type="http://schemas.openxmlformats.org/officeDocument/2006/relationships/image" Target="../media/image60.png"/><Relationship Id="rId7" Type="http://schemas.openxmlformats.org/officeDocument/2006/relationships/image" Target="../media/image37.jpeg"/><Relationship Id="rId12" Type="http://schemas.openxmlformats.org/officeDocument/2006/relationships/image" Target="../media/image21.png"/><Relationship Id="rId17" Type="http://schemas.openxmlformats.org/officeDocument/2006/relationships/image" Target="../media/image49.png"/><Relationship Id="rId2" Type="http://schemas.openxmlformats.org/officeDocument/2006/relationships/image" Target="../media/image5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6.jpeg"/><Relationship Id="rId5" Type="http://schemas.openxmlformats.org/officeDocument/2006/relationships/image" Target="../media/image62.png"/><Relationship Id="rId15" Type="http://schemas.openxmlformats.org/officeDocument/2006/relationships/image" Target="../media/image68.jpeg"/><Relationship Id="rId10" Type="http://schemas.openxmlformats.org/officeDocument/2006/relationships/image" Target="../media/image65.jpeg"/><Relationship Id="rId4" Type="http://schemas.openxmlformats.org/officeDocument/2006/relationships/image" Target="../media/image61.jpeg"/><Relationship Id="rId9" Type="http://schemas.openxmlformats.org/officeDocument/2006/relationships/image" Target="../media/image64.jpeg"/><Relationship Id="rId1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eg"/><Relationship Id="rId18" Type="http://schemas.openxmlformats.org/officeDocument/2006/relationships/image" Target="../media/image62.png"/><Relationship Id="rId3" Type="http://schemas.openxmlformats.org/officeDocument/2006/relationships/image" Target="../media/image72.png"/><Relationship Id="rId21" Type="http://schemas.openxmlformats.org/officeDocument/2006/relationships/image" Target="../media/image86.jpe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17" Type="http://schemas.openxmlformats.org/officeDocument/2006/relationships/image" Target="../media/image85.png"/><Relationship Id="rId2" Type="http://schemas.openxmlformats.org/officeDocument/2006/relationships/image" Target="../media/image73.jpeg"/><Relationship Id="rId16" Type="http://schemas.openxmlformats.org/officeDocument/2006/relationships/image" Target="../media/image43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5" Type="http://schemas.openxmlformats.org/officeDocument/2006/relationships/image" Target="../media/image84.jpeg"/><Relationship Id="rId10" Type="http://schemas.openxmlformats.org/officeDocument/2006/relationships/image" Target="../media/image79.jpeg"/><Relationship Id="rId19" Type="http://schemas.openxmlformats.org/officeDocument/2006/relationships/image" Target="../media/image49.png"/><Relationship Id="rId4" Type="http://schemas.microsoft.com/office/2007/relationships/hdphoto" Target="../media/hdphoto1.wdp"/><Relationship Id="rId9" Type="http://schemas.openxmlformats.org/officeDocument/2006/relationships/image" Target="../media/image78.jpeg"/><Relationship Id="rId14" Type="http://schemas.openxmlformats.org/officeDocument/2006/relationships/image" Target="../media/image8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9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11" Type="http://schemas.microsoft.com/office/2007/relationships/hdphoto" Target="../media/hdphoto2.wdp"/><Relationship Id="rId5" Type="http://schemas.openxmlformats.org/officeDocument/2006/relationships/image" Target="../media/image88.jpeg"/><Relationship Id="rId10" Type="http://schemas.openxmlformats.org/officeDocument/2006/relationships/image" Target="../media/image91.png"/><Relationship Id="rId4" Type="http://schemas.openxmlformats.org/officeDocument/2006/relationships/image" Target="../media/image87.jpe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2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12.pn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2379" y="4817927"/>
            <a:ext cx="3159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2018.07</a:t>
            </a:r>
          </a:p>
          <a:p>
            <a:pPr algn="ctr"/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IT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미래전략부문</a:t>
            </a:r>
          </a:p>
        </p:txBody>
      </p:sp>
      <p:sp>
        <p:nvSpPr>
          <p:cNvPr id="2" name="AutoShape 2" descr="ë·íë¦­ì¤ ë¡ê³ 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629968" y="2759586"/>
            <a:ext cx="4416725" cy="1274195"/>
            <a:chOff x="1870842" y="2736642"/>
            <a:chExt cx="4416725" cy="1274195"/>
          </a:xfrm>
        </p:grpSpPr>
        <p:sp>
          <p:nvSpPr>
            <p:cNvPr id="6" name="TextBox 5"/>
            <p:cNvSpPr txBox="1"/>
            <p:nvPr/>
          </p:nvSpPr>
          <p:spPr>
            <a:xfrm>
              <a:off x="1870842" y="2736642"/>
              <a:ext cx="4416725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3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영화</a:t>
              </a:r>
              <a:r>
                <a:rPr lang="en-US" altLang="ko-KR" sz="3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추천 모델링</a:t>
              </a:r>
              <a:endParaRPr lang="en-US" altLang="ko-KR" sz="3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Apriori</a:t>
              </a:r>
              <a:r>
                <a:rPr lang="en-US" altLang="ko-KR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알고리즘</a:t>
              </a:r>
              <a:endPara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9314" y="2970760"/>
              <a:ext cx="1518250" cy="4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연관규칙의 기본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755907"/>
              </p:ext>
            </p:extLst>
          </p:nvPr>
        </p:nvGraphicFramePr>
        <p:xfrm>
          <a:off x="699114" y="2171210"/>
          <a:ext cx="1289538" cy="222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538">
                  <a:extLst>
                    <a:ext uri="{9D8B030D-6E8A-4147-A177-3AD203B41FA5}">
                      <a16:colId xmlns:a16="http://schemas.microsoft.com/office/drawing/2014/main" xmlns="" val="1555750714"/>
                    </a:ext>
                  </a:extLst>
                </a:gridCol>
              </a:tblGrid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j-lt"/>
                        </a:rPr>
                        <a:t>항목집합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0963616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a,b,c,d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5842947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a,b,d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64256946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a,b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71558824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b,c,d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93432359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b,c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9710337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c,d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9122667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b,d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27242897"/>
                  </a:ext>
                </a:extLst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37419"/>
              </p:ext>
            </p:extLst>
          </p:nvPr>
        </p:nvGraphicFramePr>
        <p:xfrm>
          <a:off x="2611406" y="2689178"/>
          <a:ext cx="1491224" cy="138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xmlns="" val="1555750714"/>
                    </a:ext>
                  </a:extLst>
                </a:gridCol>
                <a:gridCol w="644769">
                  <a:extLst>
                    <a:ext uri="{9D8B030D-6E8A-4147-A177-3AD203B41FA5}">
                      <a16:colId xmlns:a16="http://schemas.microsoft.com/office/drawing/2014/main" xmlns="" val="1515439047"/>
                    </a:ext>
                  </a:extLst>
                </a:gridCol>
              </a:tblGrid>
              <a:tr h="258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j-lt"/>
                        </a:rPr>
                        <a:t>항목집합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lt"/>
                        </a:rPr>
                        <a:t>지지도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0963616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{a}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5842947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{b}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6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64256946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{c}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71558824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{d}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5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93432359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763134"/>
              </p:ext>
            </p:extLst>
          </p:nvPr>
        </p:nvGraphicFramePr>
        <p:xfrm>
          <a:off x="4936400" y="2453248"/>
          <a:ext cx="1491224" cy="1943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xmlns="" val="1555750714"/>
                    </a:ext>
                  </a:extLst>
                </a:gridCol>
                <a:gridCol w="644769">
                  <a:extLst>
                    <a:ext uri="{9D8B030D-6E8A-4147-A177-3AD203B41FA5}">
                      <a16:colId xmlns:a16="http://schemas.microsoft.com/office/drawing/2014/main" xmlns="" val="1515439047"/>
                    </a:ext>
                  </a:extLst>
                </a:gridCol>
              </a:tblGrid>
              <a:tr h="258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j-lt"/>
                        </a:rPr>
                        <a:t>항목집합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lt"/>
                        </a:rPr>
                        <a:t>지지도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0963616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a,b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5842947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a,c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1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64256946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a,d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2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71558824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b,c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3432359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b,d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4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05473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c,d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0397352"/>
                  </a:ext>
                </a:extLst>
              </a:tr>
            </a:tbl>
          </a:graphicData>
        </a:graphic>
      </p:graphicFrame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57101"/>
              </p:ext>
            </p:extLst>
          </p:nvPr>
        </p:nvGraphicFramePr>
        <p:xfrm>
          <a:off x="7270186" y="3038322"/>
          <a:ext cx="1491224" cy="552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xmlns="" val="1555750714"/>
                    </a:ext>
                  </a:extLst>
                </a:gridCol>
                <a:gridCol w="644769">
                  <a:extLst>
                    <a:ext uri="{9D8B030D-6E8A-4147-A177-3AD203B41FA5}">
                      <a16:colId xmlns:a16="http://schemas.microsoft.com/office/drawing/2014/main" xmlns="" val="1515439047"/>
                    </a:ext>
                  </a:extLst>
                </a:gridCol>
              </a:tblGrid>
              <a:tr h="258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j-lt"/>
                        </a:rPr>
                        <a:t>항목집합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lt"/>
                        </a:rPr>
                        <a:t>지지도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0963616"/>
                  </a:ext>
                </a:extLst>
              </a:tr>
              <a:tr h="278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j-lt"/>
                        </a:rPr>
                        <a:t>{</a:t>
                      </a:r>
                      <a:r>
                        <a:rPr lang="en-US" altLang="ko-KR" sz="1200" b="0" dirty="0" err="1">
                          <a:latin typeface="+mj-lt"/>
                        </a:rPr>
                        <a:t>b,c,d</a:t>
                      </a:r>
                      <a:r>
                        <a:rPr lang="en-US" altLang="ko-KR" sz="1200" b="0" dirty="0">
                          <a:latin typeface="+mj-lt"/>
                        </a:rPr>
                        <a:t>}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j-lt"/>
                        </a:rPr>
                        <a:t>3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5842947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2677908" y="1065814"/>
            <a:ext cx="3788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빈발항목집합 생성</a:t>
            </a:r>
            <a:endParaRPr lang="en-US" altLang="ko-KR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8635" y="5147224"/>
            <a:ext cx="755296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빈발 </a:t>
            </a:r>
            <a:r>
              <a:rPr lang="ko-KR" altLang="en-US" sz="20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항목집합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(frequent </a:t>
            </a:r>
            <a:r>
              <a:rPr lang="en-US" altLang="ko-KR" sz="20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itemset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 지지도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(minimum support)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지지도를 가지는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항목집합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0537" y="4459775"/>
            <a:ext cx="2278448" cy="333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최소지지도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3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정함</a:t>
            </a:r>
            <a:endParaRPr lang="en-US" altLang="ko-KR" sz="12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2098681" y="3144246"/>
            <a:ext cx="341149" cy="32871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오른쪽 화살표 71"/>
          <p:cNvSpPr/>
          <p:nvPr/>
        </p:nvSpPr>
        <p:spPr>
          <a:xfrm>
            <a:off x="4344543" y="3162743"/>
            <a:ext cx="341149" cy="32871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6722292" y="3144246"/>
            <a:ext cx="341149" cy="32871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3167" y="1827616"/>
            <a:ext cx="151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21538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Transaction Data</a:t>
            </a:r>
            <a:endParaRPr lang="ko-KR" altLang="en-US" sz="1200" b="1" dirty="0">
              <a:solidFill>
                <a:srgbClr val="21538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11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연관규칙의 기본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77908" y="1027606"/>
            <a:ext cx="3788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빈발항목집합 생성</a:t>
            </a:r>
            <a:endParaRPr lang="en-US" altLang="ko-KR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56852" y="5599478"/>
            <a:ext cx="7552963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빈발하지 않은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항목집합의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초집합들은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Pruning</a:t>
            </a:r>
          </a:p>
        </p:txBody>
      </p:sp>
      <p:sp>
        <p:nvSpPr>
          <p:cNvPr id="4" name="타원 3"/>
          <p:cNvSpPr/>
          <p:nvPr/>
        </p:nvSpPr>
        <p:spPr>
          <a:xfrm>
            <a:off x="4179418" y="1776046"/>
            <a:ext cx="553916" cy="369277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64" y="1551121"/>
            <a:ext cx="53054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6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기초데이터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(Netflix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제공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pic>
        <p:nvPicPr>
          <p:cNvPr id="1026" name="Picture 2" descr="ìíë³´ë ì¬ë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84" y="1406770"/>
            <a:ext cx="3525870" cy="331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7" y="1429222"/>
            <a:ext cx="4117504" cy="32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343349" y="5080084"/>
            <a:ext cx="6441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NETFLIX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480,000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명이 감상한 영화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17,000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연관규칙 분석</a:t>
            </a:r>
            <a:endParaRPr lang="en-US" altLang="ko-KR" sz="20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1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Ⅳ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가공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8" name="AutoShape 22" descr="ìºë¦­í° ì´ë¯¸ì§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815020" y="5628445"/>
            <a:ext cx="549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 건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랜덤으로 추출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9" name="Picture 8" descr="ìíí¬ì¤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31" y="2224047"/>
            <a:ext cx="69453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163100" y="1781213"/>
            <a:ext cx="2896522" cy="3232330"/>
            <a:chOff x="5119967" y="1781213"/>
            <a:chExt cx="2896522" cy="3232330"/>
          </a:xfrm>
        </p:grpSpPr>
        <p:grpSp>
          <p:nvGrpSpPr>
            <p:cNvPr id="14" name="그룹 13"/>
            <p:cNvGrpSpPr/>
            <p:nvPr/>
          </p:nvGrpSpPr>
          <p:grpSpPr>
            <a:xfrm>
              <a:off x="5119967" y="1781213"/>
              <a:ext cx="2896522" cy="3232330"/>
              <a:chOff x="4969672" y="2157132"/>
              <a:chExt cx="2896522" cy="323233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969672" y="5050908"/>
                <a:ext cx="28965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검증을 위한 데이터 </a:t>
                </a:r>
                <a:r>
                  <a:rPr lang="en-US" altLang="ko-KR" sz="16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20%</a:t>
                </a:r>
                <a:endParaRPr lang="en-US" altLang="ko-KR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726589" y="2157132"/>
                <a:ext cx="13481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Test Data</a:t>
                </a:r>
                <a:endParaRPr lang="ko-KR" altLang="en-US" sz="1200" b="1" dirty="0">
                  <a:solidFill>
                    <a:srgbClr val="21538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703" y="2741397"/>
              <a:ext cx="752730" cy="10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189" y="2741397"/>
              <a:ext cx="755879" cy="10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894415" y="1781212"/>
            <a:ext cx="3927752" cy="3232331"/>
            <a:chOff x="851282" y="1781212"/>
            <a:chExt cx="3927752" cy="3232331"/>
          </a:xfrm>
        </p:grpSpPr>
        <p:grpSp>
          <p:nvGrpSpPr>
            <p:cNvPr id="13" name="그룹 12"/>
            <p:cNvGrpSpPr/>
            <p:nvPr/>
          </p:nvGrpSpPr>
          <p:grpSpPr>
            <a:xfrm>
              <a:off x="851282" y="1781212"/>
              <a:ext cx="3927752" cy="3232331"/>
              <a:chOff x="312209" y="1776061"/>
              <a:chExt cx="3499454" cy="323233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312209" y="4669838"/>
                <a:ext cx="34994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훈련을 위한 데이터 </a:t>
                </a:r>
                <a:r>
                  <a:rPr lang="en-US" altLang="ko-KR" sz="16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80%</a:t>
                </a:r>
                <a:endParaRPr lang="en-US" altLang="ko-KR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308107" y="1776061"/>
                <a:ext cx="13481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Training Data</a:t>
                </a:r>
                <a:endParaRPr lang="ko-KR" altLang="en-US" sz="1200" b="1" dirty="0">
                  <a:solidFill>
                    <a:srgbClr val="21538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478" y="2224047"/>
              <a:ext cx="758426" cy="10800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41" name="Picture 10" descr="ìíí¬ì¤í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948" y="2224047"/>
              <a:ext cx="757175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3" descr="ìíí¬ì¤í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494" y="3471319"/>
              <a:ext cx="754073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5" descr="ìíí¬ì¤í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407" y="3471319"/>
              <a:ext cx="756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8" descr="ìíí¬ì¤í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247" y="3471319"/>
              <a:ext cx="777876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46684" y="2224047"/>
              <a:ext cx="748553" cy="10800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42751" y="3471319"/>
              <a:ext cx="758616" cy="108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117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cxnSp>
        <p:nvCxnSpPr>
          <p:cNvPr id="12" name="꺾인 연결선 11"/>
          <p:cNvCxnSpPr>
            <a:stCxn id="101" idx="2"/>
            <a:endCxn id="94" idx="2"/>
          </p:cNvCxnSpPr>
          <p:nvPr/>
        </p:nvCxnSpPr>
        <p:spPr>
          <a:xfrm rot="5400000" flipH="1" flipV="1">
            <a:off x="4594023" y="3439232"/>
            <a:ext cx="742745" cy="3983246"/>
          </a:xfrm>
          <a:prstGeom prst="bentConnector3">
            <a:avLst>
              <a:gd name="adj1" fmla="val -30778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68417" y="1068899"/>
            <a:ext cx="1348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21538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기초 데이터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36806" y="1082193"/>
            <a:ext cx="1348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21538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 데이터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0978" y="6084449"/>
            <a:ext cx="373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Split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통해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고객을 중심으로 구매 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나누기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94" y="1553426"/>
            <a:ext cx="50182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07" y="1543735"/>
            <a:ext cx="49071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47" y="1543735"/>
            <a:ext cx="48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20" y="1724024"/>
            <a:ext cx="306324" cy="322918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5344398" y="1992748"/>
            <a:ext cx="559769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정혜진</a:t>
            </a:r>
            <a:endParaRPr lang="en-US" altLang="ko-KR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20" y="2566230"/>
            <a:ext cx="306324" cy="322918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5344398" y="2907113"/>
            <a:ext cx="559769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여승은</a:t>
            </a:r>
            <a:endParaRPr lang="en-US" altLang="ko-KR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27" y="2534810"/>
            <a:ext cx="50391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48" y="2524263"/>
            <a:ext cx="50519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20" y="3489830"/>
            <a:ext cx="306324" cy="322918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5344398" y="3830713"/>
            <a:ext cx="559769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정지용</a:t>
            </a:r>
            <a:endParaRPr lang="en-US" altLang="ko-KR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20" y="4429113"/>
            <a:ext cx="306324" cy="322918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5344398" y="4769996"/>
            <a:ext cx="559769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이슬아</a:t>
            </a:r>
            <a:endParaRPr lang="en-US" altLang="ko-KR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390" y="4334949"/>
            <a:ext cx="502467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33" y="4339482"/>
            <a:ext cx="50257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648" y="3405591"/>
            <a:ext cx="505744" cy="72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8439" y="3411736"/>
            <a:ext cx="47715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TextBox 67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Ⅳ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가공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73699" y="1462695"/>
            <a:ext cx="2737565" cy="4339532"/>
            <a:chOff x="1173699" y="1462695"/>
            <a:chExt cx="2737565" cy="4339532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752" y="1462695"/>
              <a:ext cx="526911" cy="7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421" y="1611561"/>
              <a:ext cx="306324" cy="32291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421" y="2488207"/>
              <a:ext cx="306324" cy="322918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421" y="3364854"/>
              <a:ext cx="306324" cy="32291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421" y="4241501"/>
              <a:ext cx="306324" cy="322918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1173699" y="1941310"/>
              <a:ext cx="559769" cy="334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정혜진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73699" y="2829932"/>
              <a:ext cx="559769" cy="306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정혜진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73699" y="3718554"/>
              <a:ext cx="559769" cy="334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정혜진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73699" y="4607176"/>
              <a:ext cx="559769" cy="306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여승은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207" y="3241197"/>
              <a:ext cx="504000" cy="7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421" y="5118147"/>
              <a:ext cx="306324" cy="322918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1173699" y="5467520"/>
              <a:ext cx="559769" cy="334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여승은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758" y="2351946"/>
              <a:ext cx="530898" cy="7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650" y="5019700"/>
              <a:ext cx="529115" cy="7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978" y="4130448"/>
              <a:ext cx="530459" cy="7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95240" y="1471790"/>
              <a:ext cx="501017" cy="7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953" y="2358768"/>
              <a:ext cx="527590" cy="7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898" y="4132724"/>
              <a:ext cx="527701" cy="7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80233" y="3245746"/>
              <a:ext cx="531031" cy="756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150" y="5019700"/>
              <a:ext cx="527197" cy="75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610" y="1611561"/>
              <a:ext cx="306324" cy="322918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610" y="2488207"/>
              <a:ext cx="306324" cy="322918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610" y="3364854"/>
              <a:ext cx="306324" cy="322918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610" y="4241501"/>
              <a:ext cx="306324" cy="322918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2693888" y="1941310"/>
              <a:ext cx="559769" cy="306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정지용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693888" y="2829932"/>
              <a:ext cx="559769" cy="306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이슬아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693888" y="3718554"/>
              <a:ext cx="559769" cy="306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정지용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693888" y="4607176"/>
              <a:ext cx="559769" cy="306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이슬아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610" y="5118147"/>
              <a:ext cx="306324" cy="322918"/>
            </a:xfrm>
            <a:prstGeom prst="rect">
              <a:avLst/>
            </a:prstGeom>
          </p:spPr>
        </p:pic>
        <p:sp>
          <p:nvSpPr>
            <p:cNvPr id="101" name="직사각형 100"/>
            <p:cNvSpPr/>
            <p:nvPr/>
          </p:nvSpPr>
          <p:spPr>
            <a:xfrm>
              <a:off x="2693888" y="5467520"/>
              <a:ext cx="559769" cy="334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여승은</a:t>
              </a:r>
              <a:endPara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66" y="2534810"/>
            <a:ext cx="50209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57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Ⅴ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연관규칙 적용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8" name="AutoShape 22" descr="ìºë¦­í° ì´ë¯¸ì§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53006" y="1075929"/>
            <a:ext cx="46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APRIORI </a:t>
            </a:r>
            <a:r>
              <a:rPr lang="ko-KR" altLang="en-US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생성</a:t>
            </a:r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(Training Data in 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47628" y="5387224"/>
            <a:ext cx="396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최소서포트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신뢰도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346165" y="1807187"/>
            <a:ext cx="4451669" cy="3423913"/>
            <a:chOff x="2346165" y="1691112"/>
            <a:chExt cx="4451669" cy="3423913"/>
          </a:xfrm>
        </p:grpSpPr>
        <p:grpSp>
          <p:nvGrpSpPr>
            <p:cNvPr id="16" name="그룹 15"/>
            <p:cNvGrpSpPr/>
            <p:nvPr/>
          </p:nvGrpSpPr>
          <p:grpSpPr>
            <a:xfrm>
              <a:off x="2346165" y="1691112"/>
              <a:ext cx="4451669" cy="3423913"/>
              <a:chOff x="4719054" y="1686798"/>
              <a:chExt cx="3235383" cy="2827707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9054" y="1686798"/>
                <a:ext cx="3235383" cy="2827707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2" name="타원 11"/>
              <p:cNvSpPr/>
              <p:nvPr/>
            </p:nvSpPr>
            <p:spPr>
              <a:xfrm rot="20324470">
                <a:off x="5024536" y="3406120"/>
                <a:ext cx="2292624" cy="431747"/>
              </a:xfrm>
              <a:prstGeom prst="ellipse">
                <a:avLst/>
              </a:prstGeom>
              <a:ln w="28575">
                <a:solidFill>
                  <a:srgbClr val="2153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0" name="직선 연결선 19"/>
            <p:cNvCxnSpPr/>
            <p:nvPr/>
          </p:nvCxnSpPr>
          <p:spPr>
            <a:xfrm>
              <a:off x="3916394" y="2150460"/>
              <a:ext cx="8627" cy="252505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2862397" y="4192438"/>
              <a:ext cx="3013610" cy="38318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22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97802-7672-4A71-82A0-78001C8EF422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8" name="AutoShape 22" descr="ìºë¦­í° ì´ë¯¸ì§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38051" y="5050327"/>
            <a:ext cx="6138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최소서포트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0.1,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서포트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0.2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신뢰도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0.2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4455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연관규칙 생성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CSV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파일로 생성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DB SERVER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6" y="1733205"/>
            <a:ext cx="3481364" cy="3124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692" y="1733205"/>
            <a:ext cx="3312545" cy="3125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2253006" y="1075929"/>
            <a:ext cx="46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APRIORI </a:t>
            </a:r>
            <a:r>
              <a:rPr lang="ko-KR" altLang="en-US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생성</a:t>
            </a:r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(Training Data in R)</a:t>
            </a:r>
          </a:p>
        </p:txBody>
      </p:sp>
      <p:sp>
        <p:nvSpPr>
          <p:cNvPr id="10" name="등호 9"/>
          <p:cNvSpPr/>
          <p:nvPr/>
        </p:nvSpPr>
        <p:spPr>
          <a:xfrm>
            <a:off x="4369278" y="3054032"/>
            <a:ext cx="496021" cy="446149"/>
          </a:xfrm>
          <a:prstGeom prst="mathEqual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Ⅴ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연관규칙 적용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21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97802-7672-4A71-82A0-78001C8EF422}" type="slidenum">
              <a:rPr lang="ko-KR" altLang="en-US" smtClean="0"/>
              <a:pPr/>
              <a:t>17</a:t>
            </a:fld>
            <a:r>
              <a:rPr lang="ko-KR" altLang="en-US" dirty="0"/>
              <a:t> </a:t>
            </a:r>
            <a:r>
              <a:rPr lang="en-US" altLang="ko-KR" dirty="0">
                <a:ea typeface="Tahoma" panose="020B0604030504040204" pitchFamily="34" charset="0"/>
              </a:rPr>
              <a:t>/ 21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 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3006" y="977265"/>
            <a:ext cx="46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APRIORI </a:t>
            </a:r>
            <a:r>
              <a:rPr lang="ko-KR" altLang="en-US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검증</a:t>
            </a:r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(SQL)</a:t>
            </a:r>
          </a:p>
        </p:txBody>
      </p:sp>
      <p:cxnSp>
        <p:nvCxnSpPr>
          <p:cNvPr id="16" name="꺾인 연결선 15"/>
          <p:cNvCxnSpPr>
            <a:stCxn id="169" idx="2"/>
            <a:endCxn id="149" idx="2"/>
          </p:cNvCxnSpPr>
          <p:nvPr/>
        </p:nvCxnSpPr>
        <p:spPr>
          <a:xfrm rot="5400000" flipH="1" flipV="1">
            <a:off x="4114644" y="4041850"/>
            <a:ext cx="75407" cy="3308468"/>
          </a:xfrm>
          <a:prstGeom prst="bentConnector3">
            <a:avLst>
              <a:gd name="adj1" fmla="val -303155"/>
            </a:avLst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57400" y="6029507"/>
            <a:ext cx="4381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= Training Data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영화리스트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LHS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INNER JOIN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4986038" y="1365224"/>
            <a:ext cx="3321200" cy="4445656"/>
            <a:chOff x="3191744" y="1513251"/>
            <a:chExt cx="2760512" cy="4445656"/>
          </a:xfrm>
        </p:grpSpPr>
        <p:grpSp>
          <p:nvGrpSpPr>
            <p:cNvPr id="9" name="그룹 8"/>
            <p:cNvGrpSpPr/>
            <p:nvPr/>
          </p:nvGrpSpPr>
          <p:grpSpPr>
            <a:xfrm>
              <a:off x="3191744" y="1513251"/>
              <a:ext cx="2760512" cy="4445656"/>
              <a:chOff x="5012904" y="1592320"/>
              <a:chExt cx="2760512" cy="4445656"/>
            </a:xfrm>
          </p:grpSpPr>
          <p:sp>
            <p:nvSpPr>
              <p:cNvPr id="149" name="직사각형 148"/>
              <p:cNvSpPr/>
              <p:nvPr/>
            </p:nvSpPr>
            <p:spPr>
              <a:xfrm>
                <a:off x="5012904" y="2337701"/>
                <a:ext cx="1364037" cy="3547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5132093" y="1592320"/>
                <a:ext cx="2641323" cy="4445656"/>
                <a:chOff x="3234782" y="1601507"/>
                <a:chExt cx="2641323" cy="4445656"/>
              </a:xfrm>
            </p:grpSpPr>
            <p:grpSp>
              <p:nvGrpSpPr>
                <p:cNvPr id="24" name="그룹 23"/>
                <p:cNvGrpSpPr/>
                <p:nvPr/>
              </p:nvGrpSpPr>
              <p:grpSpPr>
                <a:xfrm>
                  <a:off x="3234782" y="1601507"/>
                  <a:ext cx="2641323" cy="4445656"/>
                  <a:chOff x="3354283" y="1314221"/>
                  <a:chExt cx="2641323" cy="4445656"/>
                </a:xfrm>
              </p:grpSpPr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3731267" y="1314221"/>
                    <a:ext cx="187313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APRIORI </a:t>
                    </a:r>
                    <a:r>
                      <a:rPr lang="ko-KR" altLang="en-US" sz="12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결과 데이터</a:t>
                    </a:r>
                  </a:p>
                </p:txBody>
              </p:sp>
              <p:grpSp>
                <p:nvGrpSpPr>
                  <p:cNvPr id="13" name="그룹 12"/>
                  <p:cNvGrpSpPr/>
                  <p:nvPr/>
                </p:nvGrpSpPr>
                <p:grpSpPr>
                  <a:xfrm>
                    <a:off x="3354283" y="1951233"/>
                    <a:ext cx="2641323" cy="3808644"/>
                    <a:chOff x="3297498" y="1580304"/>
                    <a:chExt cx="2641323" cy="3476307"/>
                  </a:xfrm>
                </p:grpSpPr>
                <p:grpSp>
                  <p:nvGrpSpPr>
                    <p:cNvPr id="12" name="그룹 11"/>
                    <p:cNvGrpSpPr/>
                    <p:nvPr/>
                  </p:nvGrpSpPr>
                  <p:grpSpPr>
                    <a:xfrm>
                      <a:off x="3310053" y="1835991"/>
                      <a:ext cx="2628768" cy="3220620"/>
                      <a:chOff x="3263074" y="1835991"/>
                      <a:chExt cx="2628768" cy="3220620"/>
                    </a:xfrm>
                  </p:grpSpPr>
                  <p:pic>
                    <p:nvPicPr>
                      <p:cNvPr id="6" name="그림 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63074" y="1990409"/>
                        <a:ext cx="519512" cy="7092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그림 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09303" y="2929354"/>
                        <a:ext cx="682539" cy="106950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26" name="Picture 2" descr="ê³µì  ìí í¬ì¤í°ì ëí ì´ë¯¸ì§ ê²ìê²°ê³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2727" y="4057154"/>
                        <a:ext cx="700051" cy="9994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99" name="그림 98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2727" y="1835991"/>
                        <a:ext cx="709115" cy="101803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cxnSp>
                    <p:nvCxnSpPr>
                      <p:cNvPr id="10" name="직선 화살표 연결선 9"/>
                      <p:cNvCxnSpPr/>
                      <p:nvPr/>
                    </p:nvCxnSpPr>
                    <p:spPr>
                      <a:xfrm>
                        <a:off x="4564070" y="2328338"/>
                        <a:ext cx="542768" cy="0"/>
                      </a:xfrm>
                      <a:prstGeom prst="straightConnector1">
                        <a:avLst/>
                      </a:prstGeom>
                      <a:ln w="2222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100" name="그림 99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928959" y="3081016"/>
                        <a:ext cx="511937" cy="72960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cxnSp>
                    <p:nvCxnSpPr>
                      <p:cNvPr id="102" name="직선 화살표 연결선 101"/>
                      <p:cNvCxnSpPr/>
                      <p:nvPr/>
                    </p:nvCxnSpPr>
                    <p:spPr>
                      <a:xfrm>
                        <a:off x="4548603" y="3430708"/>
                        <a:ext cx="542768" cy="0"/>
                      </a:xfrm>
                      <a:prstGeom prst="straightConnector1">
                        <a:avLst/>
                      </a:prstGeom>
                      <a:ln w="2222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" name="직선 화살표 연결선 102"/>
                      <p:cNvCxnSpPr/>
                      <p:nvPr/>
                    </p:nvCxnSpPr>
                    <p:spPr>
                      <a:xfrm>
                        <a:off x="4548603" y="4556881"/>
                        <a:ext cx="542768" cy="0"/>
                      </a:xfrm>
                      <a:prstGeom prst="straightConnector1">
                        <a:avLst/>
                      </a:prstGeom>
                      <a:ln w="2222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3297498" y="1687978"/>
                      <a:ext cx="605453" cy="2247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21538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LHS1</a:t>
                      </a:r>
                      <a:endParaRPr lang="ko-KR" altLang="en-US" sz="10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3882422" y="1679217"/>
                      <a:ext cx="605453" cy="2247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21538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LHS2</a:t>
                      </a:r>
                      <a:endParaRPr lang="ko-KR" altLang="en-US" sz="10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5299018" y="1580304"/>
                      <a:ext cx="605453" cy="2247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21538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RHS</a:t>
                      </a:r>
                      <a:endParaRPr lang="ko-KR" altLang="en-US" sz="12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pic>
              <p:nvPicPr>
                <p:cNvPr id="172" name="그림 171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7337" y="3877645"/>
                  <a:ext cx="500032" cy="80440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534" y="4940847"/>
              <a:ext cx="517940" cy="742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4957" y="4945380"/>
              <a:ext cx="531421" cy="761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1" name="그룹 20"/>
          <p:cNvGrpSpPr/>
          <p:nvPr/>
        </p:nvGrpSpPr>
        <p:grpSpPr>
          <a:xfrm>
            <a:off x="664234" y="1379572"/>
            <a:ext cx="2976113" cy="4354215"/>
            <a:chOff x="630040" y="1470331"/>
            <a:chExt cx="2769558" cy="4354215"/>
          </a:xfrm>
        </p:grpSpPr>
        <p:grpSp>
          <p:nvGrpSpPr>
            <p:cNvPr id="8" name="그룹 7"/>
            <p:cNvGrpSpPr/>
            <p:nvPr/>
          </p:nvGrpSpPr>
          <p:grpSpPr>
            <a:xfrm>
              <a:off x="727106" y="1470331"/>
              <a:ext cx="2672492" cy="4354215"/>
              <a:chOff x="663372" y="1584150"/>
              <a:chExt cx="2672492" cy="4354215"/>
            </a:xfrm>
          </p:grpSpPr>
          <p:sp>
            <p:nvSpPr>
              <p:cNvPr id="169" name="직사각형 168"/>
              <p:cNvSpPr/>
              <p:nvPr/>
            </p:nvSpPr>
            <p:spPr>
              <a:xfrm>
                <a:off x="1209949" y="1983801"/>
                <a:ext cx="2125915" cy="39545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663372" y="1584150"/>
                <a:ext cx="2137840" cy="4354214"/>
                <a:chOff x="600010" y="1561418"/>
                <a:chExt cx="2137840" cy="4354214"/>
              </a:xfrm>
            </p:grpSpPr>
            <p:grpSp>
              <p:nvGrpSpPr>
                <p:cNvPr id="151" name="그룹 150"/>
                <p:cNvGrpSpPr/>
                <p:nvPr/>
              </p:nvGrpSpPr>
              <p:grpSpPr>
                <a:xfrm>
                  <a:off x="600010" y="2238519"/>
                  <a:ext cx="1875128" cy="3677113"/>
                  <a:chOff x="5355313" y="2089839"/>
                  <a:chExt cx="1875128" cy="3677113"/>
                </a:xfrm>
              </p:grpSpPr>
              <p:pic>
                <p:nvPicPr>
                  <p:cNvPr id="153" name="그림 152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00154" y="2089839"/>
                    <a:ext cx="529152" cy="77640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54" name="그림 153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57546" y="2089839"/>
                    <a:ext cx="523625" cy="785438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55" name="그림 154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65596" y="2386273"/>
                    <a:ext cx="306324" cy="322918"/>
                  </a:xfrm>
                  <a:prstGeom prst="rect">
                    <a:avLst/>
                  </a:prstGeom>
                </p:spPr>
              </p:pic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5355313" y="2654997"/>
                    <a:ext cx="559769" cy="33470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5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정혜진</a:t>
                    </a:r>
                    <a:endParaRPr lang="en-US" altLang="ko-KR" sz="1050" b="1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pic>
                <p:nvPicPr>
                  <p:cNvPr id="157" name="그림 156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64965" y="3246444"/>
                    <a:ext cx="306324" cy="322918"/>
                  </a:xfrm>
                  <a:prstGeom prst="rect">
                    <a:avLst/>
                  </a:prstGeom>
                </p:spPr>
              </p:pic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5355313" y="3553679"/>
                    <a:ext cx="559769" cy="33470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5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여승은</a:t>
                    </a:r>
                    <a:endParaRPr lang="en-US" altLang="ko-KR" sz="1050" b="1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pic>
                <p:nvPicPr>
                  <p:cNvPr id="159" name="그림 158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14714" y="3148063"/>
                    <a:ext cx="500032" cy="71444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60" name="그림 15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65008" y="3137516"/>
                    <a:ext cx="508702" cy="72499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61" name="그림 160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66227" y="4152079"/>
                    <a:ext cx="306324" cy="322918"/>
                  </a:xfrm>
                  <a:prstGeom prst="rect">
                    <a:avLst/>
                  </a:prstGeom>
                </p:spPr>
              </p:pic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5355313" y="4492962"/>
                    <a:ext cx="559769" cy="33470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5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정지용</a:t>
                    </a:r>
                    <a:endParaRPr lang="en-US" altLang="ko-KR" sz="1050" b="1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pic>
                <p:nvPicPr>
                  <p:cNvPr id="163" name="그림 162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66858" y="5091362"/>
                    <a:ext cx="306324" cy="322918"/>
                  </a:xfrm>
                  <a:prstGeom prst="rect">
                    <a:avLst/>
                  </a:prstGeom>
                </p:spPr>
              </p:pic>
              <p:sp>
                <p:nvSpPr>
                  <p:cNvPr id="164" name="직사각형 163"/>
                  <p:cNvSpPr/>
                  <p:nvPr/>
                </p:nvSpPr>
                <p:spPr>
                  <a:xfrm>
                    <a:off x="5355313" y="5432245"/>
                    <a:ext cx="559769" cy="33470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105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이슬아</a:t>
                    </a:r>
                    <a:endParaRPr lang="en-US" altLang="ko-KR" sz="1050" b="1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pic>
                <p:nvPicPr>
                  <p:cNvPr id="165" name="그림 16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60388" y="4948202"/>
                    <a:ext cx="517940" cy="74217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66" name="그림 165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99020" y="4952735"/>
                    <a:ext cx="531421" cy="76133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67" name="그림 166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053648" y="4018844"/>
                    <a:ext cx="531421" cy="756555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</p:pic>
              <p:pic>
                <p:nvPicPr>
                  <p:cNvPr id="168" name="그림 167"/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705760" y="3998481"/>
                    <a:ext cx="517940" cy="781535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173" name="TextBox 172"/>
                <p:cNvSpPr txBox="1"/>
                <p:nvPr/>
              </p:nvSpPr>
              <p:spPr>
                <a:xfrm>
                  <a:off x="864716" y="1561418"/>
                  <a:ext cx="18731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rgbClr val="21538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Training Data</a:t>
                  </a:r>
                  <a:endParaRPr lang="ko-KR" altLang="en-US" sz="12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1418774" y="1882584"/>
              <a:ext cx="1190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21538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영화 리스트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30040" y="1889693"/>
              <a:ext cx="725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21538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</a:t>
              </a:r>
              <a:r>
                <a:rPr lang="en-US" altLang="ko-KR" sz="1000" b="1" dirty="0">
                  <a:solidFill>
                    <a:srgbClr val="21538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endParaRPr lang="ko-KR" altLang="en-US" sz="1000" b="1" dirty="0">
                <a:solidFill>
                  <a:srgbClr val="21538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2685521" y="2313100"/>
            <a:ext cx="1102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676582" y="3413950"/>
            <a:ext cx="1102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661240" y="4208930"/>
            <a:ext cx="1102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654039" y="5120460"/>
            <a:ext cx="1102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Ⅵ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검증 단계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5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97802-7672-4A71-82A0-78001C8EF422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>
                <a:ea typeface="Tahoma" panose="020B0604030504040204" pitchFamily="34" charset="0"/>
              </a:rPr>
              <a:t>/ 21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 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3006" y="918478"/>
            <a:ext cx="46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APRIORI </a:t>
            </a:r>
            <a:r>
              <a:rPr lang="ko-KR" altLang="en-US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검증</a:t>
            </a:r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(SQL)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4783402" y="1448222"/>
            <a:ext cx="3472077" cy="4150321"/>
            <a:chOff x="-93589" y="1494063"/>
            <a:chExt cx="3930306" cy="4566201"/>
          </a:xfrm>
        </p:grpSpPr>
        <p:grpSp>
          <p:nvGrpSpPr>
            <p:cNvPr id="175" name="그룹 174"/>
            <p:cNvGrpSpPr/>
            <p:nvPr/>
          </p:nvGrpSpPr>
          <p:grpSpPr>
            <a:xfrm>
              <a:off x="-93589" y="1494063"/>
              <a:ext cx="3724871" cy="4566201"/>
              <a:chOff x="4424911" y="1592320"/>
              <a:chExt cx="3394328" cy="4509339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4424911" y="2222168"/>
                <a:ext cx="1952031" cy="387949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0" name="그룹 179"/>
              <p:cNvGrpSpPr/>
              <p:nvPr/>
            </p:nvGrpSpPr>
            <p:grpSpPr>
              <a:xfrm>
                <a:off x="4630462" y="1592320"/>
                <a:ext cx="3188777" cy="3597262"/>
                <a:chOff x="2852652" y="1314221"/>
                <a:chExt cx="3188777" cy="3597262"/>
              </a:xfrm>
            </p:grpSpPr>
            <p:sp>
              <p:nvSpPr>
                <p:cNvPr id="182" name="TextBox 181"/>
                <p:cNvSpPr txBox="1"/>
                <p:nvPr/>
              </p:nvSpPr>
              <p:spPr>
                <a:xfrm>
                  <a:off x="3731267" y="1314221"/>
                  <a:ext cx="18731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rgbClr val="21538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APRIORI </a:t>
                  </a:r>
                  <a:r>
                    <a:rPr lang="ko-KR" altLang="en-US" sz="1200" b="1" dirty="0">
                      <a:solidFill>
                        <a:srgbClr val="21538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결과 데이터</a:t>
                  </a:r>
                </a:p>
              </p:txBody>
            </p:sp>
            <p:grpSp>
              <p:nvGrpSpPr>
                <p:cNvPr id="183" name="그룹 182"/>
                <p:cNvGrpSpPr/>
                <p:nvPr/>
              </p:nvGrpSpPr>
              <p:grpSpPr>
                <a:xfrm>
                  <a:off x="2852652" y="2017056"/>
                  <a:ext cx="3188777" cy="2894427"/>
                  <a:chOff x="2795867" y="1640384"/>
                  <a:chExt cx="3188777" cy="2641863"/>
                </a:xfrm>
              </p:grpSpPr>
              <p:grpSp>
                <p:nvGrpSpPr>
                  <p:cNvPr id="184" name="그룹 183"/>
                  <p:cNvGrpSpPr/>
                  <p:nvPr/>
                </p:nvGrpSpPr>
                <p:grpSpPr>
                  <a:xfrm>
                    <a:off x="4611049" y="2434857"/>
                    <a:ext cx="542768" cy="1847390"/>
                    <a:chOff x="4564070" y="2434857"/>
                    <a:chExt cx="542768" cy="1847390"/>
                  </a:xfrm>
                </p:grpSpPr>
                <p:cxnSp>
                  <p:nvCxnSpPr>
                    <p:cNvPr id="192" name="직선 화살표 연결선 191"/>
                    <p:cNvCxnSpPr/>
                    <p:nvPr/>
                  </p:nvCxnSpPr>
                  <p:spPr>
                    <a:xfrm>
                      <a:off x="4564070" y="2434857"/>
                      <a:ext cx="542768" cy="0"/>
                    </a:xfrm>
                    <a:prstGeom prst="straightConnector1">
                      <a:avLst/>
                    </a:prstGeom>
                    <a:ln w="222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직선 화살표 연결선 193"/>
                    <p:cNvCxnSpPr/>
                    <p:nvPr/>
                  </p:nvCxnSpPr>
                  <p:spPr>
                    <a:xfrm>
                      <a:off x="4564070" y="4282247"/>
                      <a:ext cx="542768" cy="0"/>
                    </a:xfrm>
                    <a:prstGeom prst="straightConnector1">
                      <a:avLst/>
                    </a:prstGeom>
                    <a:ln w="222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5" name="TextBox 184"/>
                  <p:cNvSpPr txBox="1"/>
                  <p:nvPr/>
                </p:nvSpPr>
                <p:spPr>
                  <a:xfrm>
                    <a:off x="2795867" y="1674699"/>
                    <a:ext cx="605453" cy="224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LHS1</a:t>
                    </a:r>
                    <a:endParaRPr lang="ko-KR" altLang="en-US" sz="1000" b="1" dirty="0">
                      <a:solidFill>
                        <a:srgbClr val="21538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86" name="TextBox 185"/>
                  <p:cNvSpPr txBox="1"/>
                  <p:nvPr/>
                </p:nvSpPr>
                <p:spPr>
                  <a:xfrm>
                    <a:off x="3766511" y="1668222"/>
                    <a:ext cx="605453" cy="224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LHS2</a:t>
                    </a:r>
                    <a:endParaRPr lang="ko-KR" altLang="en-US" sz="1000" b="1" dirty="0">
                      <a:solidFill>
                        <a:srgbClr val="21538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87" name="TextBox 186"/>
                  <p:cNvSpPr txBox="1"/>
                  <p:nvPr/>
                </p:nvSpPr>
                <p:spPr>
                  <a:xfrm>
                    <a:off x="5379191" y="1640384"/>
                    <a:ext cx="605453" cy="224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RHS</a:t>
                    </a:r>
                    <a:endParaRPr lang="ko-KR" altLang="en-US" sz="1200" b="1" dirty="0">
                      <a:solidFill>
                        <a:srgbClr val="21538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33" name="그룹 32"/>
            <p:cNvGrpSpPr/>
            <p:nvPr/>
          </p:nvGrpSpPr>
          <p:grpSpPr>
            <a:xfrm>
              <a:off x="15560" y="2455087"/>
              <a:ext cx="3821157" cy="3505307"/>
              <a:chOff x="15560" y="2455087"/>
              <a:chExt cx="3821157" cy="3505307"/>
            </a:xfrm>
          </p:grpSpPr>
          <p:pic>
            <p:nvPicPr>
              <p:cNvPr id="197" name="그림 19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560" y="2519763"/>
                <a:ext cx="914512" cy="1319439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125" y="2521686"/>
                <a:ext cx="934285" cy="1319439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1435" y="2455087"/>
                <a:ext cx="1075282" cy="1569912"/>
              </a:xfrm>
              <a:prstGeom prst="rect">
                <a:avLst/>
              </a:prstGeom>
            </p:spPr>
          </p:pic>
          <p:pic>
            <p:nvPicPr>
              <p:cNvPr id="200" name="그림 19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1435" y="4390482"/>
                <a:ext cx="1075282" cy="1569912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260" y="4362704"/>
                <a:ext cx="1091869" cy="1547966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/>
          <p:cNvGrpSpPr/>
          <p:nvPr/>
        </p:nvGrpSpPr>
        <p:grpSpPr>
          <a:xfrm>
            <a:off x="250239" y="1448222"/>
            <a:ext cx="2979763" cy="4442322"/>
            <a:chOff x="473767" y="1448222"/>
            <a:chExt cx="2850931" cy="5123201"/>
          </a:xfrm>
        </p:grpSpPr>
        <p:grpSp>
          <p:nvGrpSpPr>
            <p:cNvPr id="201" name="그룹 200"/>
            <p:cNvGrpSpPr/>
            <p:nvPr/>
          </p:nvGrpSpPr>
          <p:grpSpPr>
            <a:xfrm>
              <a:off x="884751" y="1448222"/>
              <a:ext cx="2439947" cy="628042"/>
              <a:chOff x="397532" y="1506173"/>
              <a:chExt cx="2270604" cy="628042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630040" y="1506173"/>
                <a:ext cx="18731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Training Data</a:t>
                </a:r>
                <a:endParaRPr lang="ko-KR" altLang="en-US" sz="1200" b="1" dirty="0">
                  <a:solidFill>
                    <a:srgbClr val="21538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1477963" y="1887994"/>
                <a:ext cx="11901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영화 리스트</a:t>
                </a: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397532" y="1877662"/>
                <a:ext cx="7257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고객 </a:t>
                </a:r>
                <a:r>
                  <a:rPr lang="en-US" altLang="ko-KR" sz="10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ID</a:t>
                </a:r>
                <a:endParaRPr lang="ko-KR" altLang="en-US" sz="1000" b="1" dirty="0">
                  <a:solidFill>
                    <a:srgbClr val="21538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444" y="2087589"/>
              <a:ext cx="909783" cy="144815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5233" y="3607079"/>
              <a:ext cx="919994" cy="1433241"/>
            </a:xfrm>
            <a:prstGeom prst="rect">
              <a:avLst/>
            </a:prstGeom>
          </p:spPr>
        </p:pic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5232" y="5101820"/>
              <a:ext cx="919995" cy="1469603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43" b="89932" l="9769" r="89974">
                          <a14:foregroundMark x1="39846" y1="13993" x2="52956" y2="6143"/>
                          <a14:backgroundMark x1="27249" y1="34812" x2="18252" y2="387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3767" y="2268480"/>
              <a:ext cx="1632669" cy="2881394"/>
            </a:xfrm>
            <a:prstGeom prst="rect">
              <a:avLst/>
            </a:prstGeom>
          </p:spPr>
        </p:pic>
      </p:grpSp>
      <p:sp>
        <p:nvSpPr>
          <p:cNvPr id="234" name="TextBox 233"/>
          <p:cNvSpPr txBox="1"/>
          <p:nvPr/>
        </p:nvSpPr>
        <p:spPr>
          <a:xfrm>
            <a:off x="1502584" y="5971735"/>
            <a:ext cx="644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한사람에게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영화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여러 번 추천되는걸 방지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2862899" y="2892555"/>
            <a:ext cx="2080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ID,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추천영화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3471252" y="3899319"/>
            <a:ext cx="839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중복제거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Ⅵ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검증 단계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3514313" y="3204757"/>
            <a:ext cx="809824" cy="66561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60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97802-7672-4A71-82A0-78001C8EF422}" type="slidenum">
              <a:rPr lang="ko-KR" altLang="en-US" smtClean="0"/>
              <a:pPr/>
              <a:t>19</a:t>
            </a:fld>
            <a:r>
              <a:rPr lang="ko-KR" altLang="en-US" dirty="0"/>
              <a:t> </a:t>
            </a:r>
            <a:r>
              <a:rPr lang="en-US" altLang="ko-KR" dirty="0">
                <a:ea typeface="Tahoma" panose="020B0604030504040204" pitchFamily="34" charset="0"/>
              </a:rPr>
              <a:t>/ 21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 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3006" y="918478"/>
            <a:ext cx="46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APRIORI </a:t>
            </a:r>
            <a:r>
              <a:rPr lang="ko-KR" altLang="en-US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검증</a:t>
            </a:r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(SQL)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1442606" y="5875654"/>
            <a:ext cx="6441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고객별 추천 가능한 영화리스트 중에 카운트 수가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N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개만 추천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Ⅵ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검증 단계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4346451" y="3140633"/>
            <a:ext cx="809824" cy="66561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488402" y="1602665"/>
            <a:ext cx="2579590" cy="1331737"/>
            <a:chOff x="960995" y="1430428"/>
            <a:chExt cx="2839551" cy="1331737"/>
          </a:xfrm>
        </p:grpSpPr>
        <p:grpSp>
          <p:nvGrpSpPr>
            <p:cNvPr id="88" name="그룹 87"/>
            <p:cNvGrpSpPr/>
            <p:nvPr/>
          </p:nvGrpSpPr>
          <p:grpSpPr>
            <a:xfrm>
              <a:off x="960995" y="1430428"/>
              <a:ext cx="2839551" cy="611556"/>
              <a:chOff x="647902" y="1485652"/>
              <a:chExt cx="2528224" cy="705290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302992" y="1485652"/>
                <a:ext cx="1873134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Training Data</a:t>
                </a:r>
                <a:endParaRPr lang="ko-KR" altLang="en-US" sz="1200" b="1" dirty="0">
                  <a:solidFill>
                    <a:srgbClr val="21538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514035" y="1888255"/>
                <a:ext cx="1466780" cy="283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추천 가능 </a:t>
                </a:r>
                <a:r>
                  <a:rPr lang="ko-KR" altLang="en-US" sz="10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영화 리스트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47902" y="1906982"/>
                <a:ext cx="890961" cy="283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rgbClr val="21538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카운트 순위</a:t>
                </a:r>
              </a:p>
            </p:txBody>
          </p:sp>
        </p:grp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250" y="2144163"/>
              <a:ext cx="561916" cy="6180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189803" y="1626403"/>
            <a:ext cx="3848913" cy="3294603"/>
            <a:chOff x="189803" y="1626403"/>
            <a:chExt cx="3848913" cy="3294603"/>
          </a:xfrm>
        </p:grpSpPr>
        <p:grpSp>
          <p:nvGrpSpPr>
            <p:cNvPr id="6" name="그룹 5"/>
            <p:cNvGrpSpPr/>
            <p:nvPr/>
          </p:nvGrpSpPr>
          <p:grpSpPr>
            <a:xfrm>
              <a:off x="189803" y="1626403"/>
              <a:ext cx="3848913" cy="3294603"/>
              <a:chOff x="181296" y="1420924"/>
              <a:chExt cx="4390704" cy="3294603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181296" y="1420924"/>
                <a:ext cx="4101362" cy="3239441"/>
                <a:chOff x="407805" y="1416740"/>
                <a:chExt cx="3924036" cy="3735954"/>
              </a:xfrm>
            </p:grpSpPr>
            <p:grpSp>
              <p:nvGrpSpPr>
                <p:cNvPr id="201" name="그룹 200"/>
                <p:cNvGrpSpPr/>
                <p:nvPr/>
              </p:nvGrpSpPr>
              <p:grpSpPr>
                <a:xfrm>
                  <a:off x="884751" y="1416740"/>
                  <a:ext cx="3447090" cy="696660"/>
                  <a:chOff x="397532" y="1474691"/>
                  <a:chExt cx="3207846" cy="696660"/>
                </a:xfrm>
              </p:grpSpPr>
              <p:sp>
                <p:nvSpPr>
                  <p:cNvPr id="208" name="TextBox 207"/>
                  <p:cNvSpPr txBox="1"/>
                  <p:nvPr/>
                </p:nvSpPr>
                <p:spPr>
                  <a:xfrm>
                    <a:off x="876305" y="1474691"/>
                    <a:ext cx="187313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Training Data</a:t>
                    </a:r>
                    <a:endParaRPr lang="ko-KR" altLang="en-US" sz="1200" b="1" dirty="0">
                      <a:solidFill>
                        <a:srgbClr val="21538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03" name="TextBox 202"/>
                  <p:cNvSpPr txBox="1"/>
                  <p:nvPr/>
                </p:nvSpPr>
                <p:spPr>
                  <a:xfrm>
                    <a:off x="2054631" y="1887390"/>
                    <a:ext cx="1550747" cy="2839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b="1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추천 가능 </a:t>
                    </a:r>
                    <a:r>
                      <a:rPr lang="ko-KR" altLang="en-US" sz="10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영화 리스트</a:t>
                    </a:r>
                  </a:p>
                </p:txBody>
              </p:sp>
              <p:sp>
                <p:nvSpPr>
                  <p:cNvPr id="204" name="TextBox 203"/>
                  <p:cNvSpPr txBox="1"/>
                  <p:nvPr/>
                </p:nvSpPr>
                <p:spPr>
                  <a:xfrm>
                    <a:off x="397532" y="1877662"/>
                    <a:ext cx="72579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0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고객 </a:t>
                    </a:r>
                    <a:r>
                      <a:rPr lang="en-US" altLang="ko-KR" sz="1000" b="1" dirty="0">
                        <a:solidFill>
                          <a:srgbClr val="21538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ID</a:t>
                    </a:r>
                    <a:endParaRPr lang="ko-KR" altLang="en-US" sz="1000" b="1" dirty="0">
                      <a:solidFill>
                        <a:srgbClr val="21538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6143" b="89932" l="9769" r="89974">
                              <a14:foregroundMark x1="39846" y1="13993" x2="52956" y2="6143"/>
                              <a14:backgroundMark x1="27249" y1="34812" x2="18252" y2="387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7805" y="2271300"/>
                  <a:ext cx="1758372" cy="2881394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/>
              <p:cNvGrpSpPr/>
              <p:nvPr/>
            </p:nvGrpSpPr>
            <p:grpSpPr>
              <a:xfrm>
                <a:off x="2171700" y="2161912"/>
                <a:ext cx="2400300" cy="2553615"/>
                <a:chOff x="321725" y="942095"/>
                <a:chExt cx="3980305" cy="4116995"/>
              </a:xfrm>
            </p:grpSpPr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152" y="1123767"/>
                  <a:ext cx="1171155" cy="167783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8757" y="1710629"/>
                  <a:ext cx="906805" cy="129129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9098" y="2112923"/>
                  <a:ext cx="990642" cy="14106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6" name="그림 55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0637" y="2810721"/>
                  <a:ext cx="1227496" cy="176018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7" name="그림 56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9539" y="2336746"/>
                  <a:ext cx="911025" cy="130641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62" y="2944737"/>
                  <a:ext cx="1305652" cy="187090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6914" y="1451984"/>
                  <a:ext cx="923651" cy="120369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6202" y="3182986"/>
                  <a:ext cx="929605" cy="139440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1" name="그림 60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2037" y="3182986"/>
                  <a:ext cx="669993" cy="95486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2" name="그림 61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9182" y="983490"/>
                  <a:ext cx="817020" cy="117224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3" name="그림 62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2576" y="3517256"/>
                  <a:ext cx="1000612" cy="11486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4" name="그림 6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61159" y="3619090"/>
                  <a:ext cx="1011488" cy="1440000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</p:pic>
            <p:pic>
              <p:nvPicPr>
                <p:cNvPr id="65" name="그림 64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725" y="2267398"/>
                  <a:ext cx="916182" cy="108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51942" y="1896273"/>
                  <a:ext cx="752276" cy="108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78133" y="942095"/>
                  <a:ext cx="1082213" cy="13080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64323" y="3155721"/>
              <a:ext cx="647408" cy="972512"/>
            </a:xfrm>
            <a:prstGeom prst="rect">
              <a:avLst/>
            </a:prstGeom>
          </p:spPr>
        </p:pic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2818" y="3013802"/>
            <a:ext cx="522000" cy="63241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8763" y="3755556"/>
            <a:ext cx="527039" cy="63031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47" y="4823632"/>
            <a:ext cx="488009" cy="629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1" name="TextBox 100"/>
          <p:cNvSpPr txBox="1"/>
          <p:nvPr/>
        </p:nvSpPr>
        <p:spPr>
          <a:xfrm>
            <a:off x="7521890" y="1945475"/>
            <a:ext cx="1344701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21538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21538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COUNT</a:t>
            </a:r>
            <a:endParaRPr lang="ko-KR" altLang="en-US" sz="1000" b="1" dirty="0">
              <a:solidFill>
                <a:srgbClr val="21538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4025" y="2425704"/>
            <a:ext cx="79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5317</a:t>
            </a:r>
            <a:endParaRPr lang="ko-KR" altLang="en-US" sz="1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944025" y="3183912"/>
            <a:ext cx="79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4500</a:t>
            </a:r>
            <a:endParaRPr lang="ko-KR" alt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7944025" y="3889569"/>
            <a:ext cx="79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4323</a:t>
            </a:r>
            <a:endParaRPr lang="ko-KR" alt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944025" y="4976365"/>
            <a:ext cx="79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2570</a:t>
            </a:r>
            <a:endParaRPr lang="ko-KR" altLang="en-US" sz="1200" dirty="0"/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6937477" y="4446675"/>
            <a:ext cx="329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…</a:t>
            </a:r>
            <a:endParaRPr lang="ko-KR" altLang="en-US" sz="2000" dirty="0"/>
          </a:p>
        </p:txBody>
      </p:sp>
      <p:sp>
        <p:nvSpPr>
          <p:cNvPr id="109" name="직사각형 108"/>
          <p:cNvSpPr/>
          <p:nvPr/>
        </p:nvSpPr>
        <p:spPr>
          <a:xfrm>
            <a:off x="5589816" y="2348873"/>
            <a:ext cx="728851" cy="2000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5810310" y="2419592"/>
            <a:ext cx="357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5818933" y="3145869"/>
            <a:ext cx="357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5721446" y="5030473"/>
            <a:ext cx="468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100</a:t>
            </a:r>
            <a:endParaRPr lang="ko-KR" altLang="en-US" sz="12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816061" y="3893490"/>
            <a:ext cx="357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3959478" y="2894111"/>
            <a:ext cx="1670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TOP 3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까지만 추천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86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2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27" y="1686289"/>
            <a:ext cx="3751001" cy="2864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72" y="1686289"/>
            <a:ext cx="3956539" cy="286467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29621" y="4848454"/>
            <a:ext cx="6763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기저귀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구매하는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30, 40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남성은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맥주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 같이 구매하는가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0211" y="5449269"/>
            <a:ext cx="784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허리케인이 닥치기 전에 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손전등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달콤한 간식거리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 같이 구매하는가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7" name="구름 모양 설명선 6"/>
          <p:cNvSpPr/>
          <p:nvPr/>
        </p:nvSpPr>
        <p:spPr>
          <a:xfrm rot="14120845">
            <a:off x="1341502" y="2773242"/>
            <a:ext cx="990139" cy="1544223"/>
          </a:xfrm>
          <a:prstGeom prst="cloudCallout">
            <a:avLst>
              <a:gd name="adj1" fmla="val 55116"/>
              <a:gd name="adj2" fmla="val 86403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rtlCol="0" anchor="ctr"/>
          <a:lstStyle/>
          <a:p>
            <a:pPr algn="ctr"/>
            <a:r>
              <a:rPr lang="ko-KR" altLang="en-US" sz="1200" dirty="0"/>
              <a:t>기저귀 심부름 핑계로 맥주 한잔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016386" y="1085474"/>
            <a:ext cx="5095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[</a:t>
            </a:r>
            <a:r>
              <a:rPr lang="ko-KR" altLang="en-US" sz="2000" b="1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분석을 통한 매출 증대</a:t>
            </a:r>
            <a:r>
              <a:rPr lang="en-US" altLang="ko-KR" sz="2000" b="1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]</a:t>
            </a:r>
            <a:endParaRPr lang="en-US" altLang="ko-KR" sz="2000" dirty="0"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97802-7672-4A71-82A0-78001C8EF422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>
                <a:ea typeface="Tahoma" panose="020B0604030504040204" pitchFamily="34" charset="0"/>
              </a:rPr>
              <a:t>/ 21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 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3006" y="998775"/>
            <a:ext cx="46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APRIORI </a:t>
            </a:r>
            <a:r>
              <a:rPr lang="ko-KR" altLang="en-US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검증</a:t>
            </a:r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(SQL)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870397" y="1522350"/>
            <a:ext cx="7509468" cy="4108832"/>
            <a:chOff x="908923" y="1537590"/>
            <a:chExt cx="7509468" cy="4108832"/>
          </a:xfrm>
        </p:grpSpPr>
        <p:grpSp>
          <p:nvGrpSpPr>
            <p:cNvPr id="15" name="그룹 14"/>
            <p:cNvGrpSpPr/>
            <p:nvPr/>
          </p:nvGrpSpPr>
          <p:grpSpPr>
            <a:xfrm>
              <a:off x="908923" y="1537590"/>
              <a:ext cx="2964234" cy="4108829"/>
              <a:chOff x="745211" y="1533962"/>
              <a:chExt cx="2964234" cy="446446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745211" y="1533962"/>
                <a:ext cx="2964234" cy="4464460"/>
                <a:chOff x="1133342" y="1471675"/>
                <a:chExt cx="2964234" cy="4464460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1133342" y="1471675"/>
                  <a:ext cx="2964234" cy="4464460"/>
                  <a:chOff x="955101" y="1591621"/>
                  <a:chExt cx="2964234" cy="4469862"/>
                </a:xfrm>
              </p:grpSpPr>
              <p:grpSp>
                <p:nvGrpSpPr>
                  <p:cNvPr id="6" name="그룹 5"/>
                  <p:cNvGrpSpPr/>
                  <p:nvPr/>
                </p:nvGrpSpPr>
                <p:grpSpPr>
                  <a:xfrm>
                    <a:off x="955101" y="1591621"/>
                    <a:ext cx="2964234" cy="3907527"/>
                    <a:chOff x="927560" y="1404634"/>
                    <a:chExt cx="2964234" cy="3907527"/>
                  </a:xfrm>
                </p:grpSpPr>
                <p:grpSp>
                  <p:nvGrpSpPr>
                    <p:cNvPr id="129" name="그룹 128"/>
                    <p:cNvGrpSpPr/>
                    <p:nvPr/>
                  </p:nvGrpSpPr>
                  <p:grpSpPr>
                    <a:xfrm>
                      <a:off x="927560" y="1404634"/>
                      <a:ext cx="2964234" cy="3907527"/>
                      <a:chOff x="893284" y="1437520"/>
                      <a:chExt cx="3051004" cy="3907527"/>
                    </a:xfrm>
                  </p:grpSpPr>
                  <p:sp>
                    <p:nvSpPr>
                      <p:cNvPr id="130" name="TextBox 129"/>
                      <p:cNvSpPr txBox="1"/>
                      <p:nvPr/>
                    </p:nvSpPr>
                    <p:spPr>
                      <a:xfrm>
                        <a:off x="893284" y="1437520"/>
                        <a:ext cx="3051004" cy="3013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 dirty="0">
                            <a:solidFill>
                              <a:srgbClr val="215381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Training Data </a:t>
                        </a:r>
                        <a:r>
                          <a:rPr lang="ko-KR" altLang="en-US" sz="1200" b="1" dirty="0">
                            <a:solidFill>
                              <a:srgbClr val="215381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연관 규칙 추천 결과 리스트</a:t>
                        </a:r>
                      </a:p>
                    </p:txBody>
                  </p:sp>
                  <p:grpSp>
                    <p:nvGrpSpPr>
                      <p:cNvPr id="131" name="그룹 130"/>
                      <p:cNvGrpSpPr/>
                      <p:nvPr/>
                    </p:nvGrpSpPr>
                    <p:grpSpPr>
                      <a:xfrm>
                        <a:off x="1218560" y="2155841"/>
                        <a:ext cx="1668748" cy="3189206"/>
                        <a:chOff x="1108596" y="1595451"/>
                        <a:chExt cx="1668748" cy="3487606"/>
                      </a:xfrm>
                    </p:grpSpPr>
                    <p:pic>
                      <p:nvPicPr>
                        <p:cNvPr id="134" name="그림 1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36670" y="1595451"/>
                          <a:ext cx="540674" cy="775747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  <p:pic>
                      <p:nvPicPr>
                        <p:cNvPr id="135" name="그림 13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43844" y="1760881"/>
                          <a:ext cx="306324" cy="32291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6" name="그림 13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28816" y="2645630"/>
                          <a:ext cx="306324" cy="32291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7" name="그림 13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35319" y="3442421"/>
                          <a:ext cx="306324" cy="32291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38" name="그림 13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35319" y="4376150"/>
                          <a:ext cx="306324" cy="322918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" name="직사각형 138"/>
                        <p:cNvSpPr/>
                        <p:nvPr/>
                      </p:nvSpPr>
                      <p:spPr>
                        <a:xfrm>
                          <a:off x="1117122" y="2090630"/>
                          <a:ext cx="559769" cy="334706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ko-KR" altLang="en-US" sz="1050" b="1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a:t>정혜진</a:t>
                          </a:r>
                          <a:endParaRPr lang="en-US" altLang="ko-KR" sz="1050" b="1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endParaRPr>
                        </a:p>
                      </p:txBody>
                    </p:sp>
                    <p:sp>
                      <p:nvSpPr>
                        <p:cNvPr id="140" name="직사각형 139"/>
                        <p:cNvSpPr/>
                        <p:nvPr/>
                      </p:nvSpPr>
                      <p:spPr>
                        <a:xfrm>
                          <a:off x="1108596" y="2977530"/>
                          <a:ext cx="576155" cy="366024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ko-KR" altLang="en-US" sz="1050" b="1" dirty="0" err="1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a:t>왕초현</a:t>
                          </a:r>
                          <a:endParaRPr lang="en-US" altLang="ko-KR" sz="1050" b="1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endParaRPr>
                        </a:p>
                      </p:txBody>
                    </p:sp>
                    <p:sp>
                      <p:nvSpPr>
                        <p:cNvPr id="141" name="직사각형 140"/>
                        <p:cNvSpPr/>
                        <p:nvPr/>
                      </p:nvSpPr>
                      <p:spPr>
                        <a:xfrm>
                          <a:off x="1108596" y="3776911"/>
                          <a:ext cx="576155" cy="366024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ko-KR" altLang="en-US" sz="1050" b="1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a:t>여승은</a:t>
                          </a:r>
                          <a:endParaRPr lang="en-US" altLang="ko-KR" sz="1050" b="1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endParaRPr>
                        </a:p>
                      </p:txBody>
                    </p:sp>
                    <p:sp>
                      <p:nvSpPr>
                        <p:cNvPr id="142" name="직사각형 141"/>
                        <p:cNvSpPr/>
                        <p:nvPr/>
                      </p:nvSpPr>
                      <p:spPr>
                        <a:xfrm>
                          <a:off x="1117122" y="4717033"/>
                          <a:ext cx="559769" cy="366024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ko-KR" altLang="en-US" sz="1050" b="1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a:t>이슬아</a:t>
                          </a:r>
                          <a:endParaRPr lang="en-US" altLang="ko-KR" sz="1050" b="1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endParaRPr>
                        </a:p>
                      </p:txBody>
                    </p:sp>
                    <p:pic>
                      <p:nvPicPr>
                        <p:cNvPr id="143" name="그림 14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38012" y="3336870"/>
                          <a:ext cx="523625" cy="785438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  <p:pic>
                      <p:nvPicPr>
                        <p:cNvPr id="146" name="그림 14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32486" y="2482586"/>
                          <a:ext cx="529152" cy="753514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  <p:pic>
                      <p:nvPicPr>
                        <p:cNvPr id="148" name="그림 14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52935" y="4323847"/>
                          <a:ext cx="508702" cy="724993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grpSp>
                  <p:sp>
                    <p:nvSpPr>
                      <p:cNvPr id="132" name="TextBox 131"/>
                      <p:cNvSpPr txBox="1"/>
                      <p:nvPr/>
                    </p:nvSpPr>
                    <p:spPr>
                      <a:xfrm>
                        <a:off x="1160139" y="1866750"/>
                        <a:ext cx="692998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000" b="1" dirty="0">
                            <a:solidFill>
                              <a:srgbClr val="215381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고객</a:t>
                        </a:r>
                        <a:r>
                          <a:rPr lang="en-US" altLang="ko-KR" sz="1000" b="1" dirty="0">
                            <a:solidFill>
                              <a:srgbClr val="215381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ID</a:t>
                        </a:r>
                        <a:endParaRPr lang="ko-KR" altLang="en-US" sz="1000" b="1" dirty="0">
                          <a:solidFill>
                            <a:srgbClr val="21538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  <p:sp>
                    <p:nvSpPr>
                      <p:cNvPr id="133" name="TextBox 132"/>
                      <p:cNvSpPr txBox="1"/>
                      <p:nvPr/>
                    </p:nvSpPr>
                    <p:spPr>
                      <a:xfrm>
                        <a:off x="1935904" y="1849882"/>
                        <a:ext cx="1396431" cy="2845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100" b="1" dirty="0">
                            <a:solidFill>
                              <a:srgbClr val="FF0000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추천된 영화 </a:t>
                        </a:r>
                        <a:r>
                          <a:rPr lang="ko-KR" altLang="en-US" sz="1000" b="1" dirty="0">
                            <a:solidFill>
                              <a:srgbClr val="215381"/>
                            </a:solidFill>
                            <a:latin typeface="나눔고딕" panose="020D0604000000000000" pitchFamily="50" charset="-127"/>
                            <a:ea typeface="나눔고딕" panose="020D0604000000000000" pitchFamily="50" charset="-127"/>
                          </a:rPr>
                          <a:t>리스트</a:t>
                        </a:r>
                      </a:p>
                    </p:txBody>
                  </p:sp>
                </p:grp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2057400" y="3058340"/>
                      <a:ext cx="11028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85" name="TextBox 84"/>
                  <p:cNvSpPr txBox="1"/>
                  <p:nvPr/>
                </p:nvSpPr>
                <p:spPr>
                  <a:xfrm rot="16200000">
                    <a:off x="1373275" y="5683693"/>
                    <a:ext cx="35547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dirty="0"/>
                      <a:t>…</a:t>
                    </a:r>
                    <a:endParaRPr lang="ko-KR" altLang="en-US" sz="2000" dirty="0"/>
                  </a:p>
                </p:txBody>
              </p:sp>
            </p:grpSp>
            <p:sp>
              <p:nvSpPr>
                <p:cNvPr id="204" name="TextBox 203"/>
                <p:cNvSpPr txBox="1"/>
                <p:nvPr/>
              </p:nvSpPr>
              <p:spPr>
                <a:xfrm rot="16200000">
                  <a:off x="2637779" y="5549756"/>
                  <a:ext cx="35547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/>
                    <a:t>…</a:t>
                  </a:r>
                  <a:endParaRPr lang="ko-KR" altLang="en-US" sz="2000" dirty="0"/>
                </a:p>
              </p:txBody>
            </p:sp>
          </p:grpSp>
          <p:sp>
            <p:nvSpPr>
              <p:cNvPr id="216" name="직사각형 215"/>
              <p:cNvSpPr/>
              <p:nvPr/>
            </p:nvSpPr>
            <p:spPr>
              <a:xfrm>
                <a:off x="1767927" y="1906979"/>
                <a:ext cx="1295059" cy="406767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5420939" y="1547615"/>
              <a:ext cx="2997452" cy="4098807"/>
              <a:chOff x="5489519" y="1548871"/>
              <a:chExt cx="2997452" cy="4327735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489519" y="1548871"/>
                <a:ext cx="2997452" cy="4311891"/>
                <a:chOff x="5489519" y="1549379"/>
                <a:chExt cx="2997452" cy="4404158"/>
              </a:xfrm>
            </p:grpSpPr>
            <p:sp>
              <p:nvSpPr>
                <p:cNvPr id="218" name="직사각형 217"/>
                <p:cNvSpPr/>
                <p:nvPr/>
              </p:nvSpPr>
              <p:spPr>
                <a:xfrm>
                  <a:off x="6223223" y="1885859"/>
                  <a:ext cx="1457183" cy="406767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/>
                <p:cNvGrpSpPr/>
                <p:nvPr/>
              </p:nvGrpSpPr>
              <p:grpSpPr>
                <a:xfrm>
                  <a:off x="5489519" y="1549379"/>
                  <a:ext cx="2997452" cy="4403156"/>
                  <a:chOff x="5489519" y="1549379"/>
                  <a:chExt cx="2997452" cy="4403156"/>
                </a:xfrm>
              </p:grpSpPr>
              <p:grpSp>
                <p:nvGrpSpPr>
                  <p:cNvPr id="10" name="그룹 9"/>
                  <p:cNvGrpSpPr/>
                  <p:nvPr/>
                </p:nvGrpSpPr>
                <p:grpSpPr>
                  <a:xfrm>
                    <a:off x="5489519" y="1549379"/>
                    <a:ext cx="2997452" cy="4403156"/>
                    <a:chOff x="5439824" y="1690355"/>
                    <a:chExt cx="2997452" cy="4403156"/>
                  </a:xfrm>
                </p:grpSpPr>
                <p:grpSp>
                  <p:nvGrpSpPr>
                    <p:cNvPr id="158" name="그룹 157"/>
                    <p:cNvGrpSpPr/>
                    <p:nvPr/>
                  </p:nvGrpSpPr>
                  <p:grpSpPr>
                    <a:xfrm>
                      <a:off x="5439824" y="1690355"/>
                      <a:ext cx="2594758" cy="4403156"/>
                      <a:chOff x="1008722" y="1494742"/>
                      <a:chExt cx="2594758" cy="4403156"/>
                    </a:xfrm>
                  </p:grpSpPr>
                  <p:grpSp>
                    <p:nvGrpSpPr>
                      <p:cNvPr id="159" name="그룹 158"/>
                      <p:cNvGrpSpPr/>
                      <p:nvPr/>
                    </p:nvGrpSpPr>
                    <p:grpSpPr>
                      <a:xfrm>
                        <a:off x="1008722" y="1494742"/>
                        <a:ext cx="2594758" cy="3806129"/>
                        <a:chOff x="1177062" y="1503368"/>
                        <a:chExt cx="2594758" cy="3806129"/>
                      </a:xfrm>
                    </p:grpSpPr>
                    <p:grpSp>
                      <p:nvGrpSpPr>
                        <p:cNvPr id="161" name="그룹 160"/>
                        <p:cNvGrpSpPr/>
                        <p:nvPr/>
                      </p:nvGrpSpPr>
                      <p:grpSpPr>
                        <a:xfrm>
                          <a:off x="1177062" y="1503368"/>
                          <a:ext cx="2452782" cy="3806129"/>
                          <a:chOff x="1150090" y="1536254"/>
                          <a:chExt cx="2524584" cy="3806129"/>
                        </a:xfrm>
                      </p:grpSpPr>
                      <p:sp>
                        <p:nvSpPr>
                          <p:cNvPr id="168" name="TextBox 167"/>
                          <p:cNvSpPr txBox="1"/>
                          <p:nvPr/>
                        </p:nvSpPr>
                        <p:spPr>
                          <a:xfrm>
                            <a:off x="1595943" y="1536254"/>
                            <a:ext cx="2078731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altLang="ko-KR" sz="1200" b="1" dirty="0">
                                <a:solidFill>
                                  <a:srgbClr val="215381"/>
                                </a:solidFill>
                                <a:latin typeface="나눔고딕" panose="020D0604000000000000" pitchFamily="50" charset="-127"/>
                                <a:ea typeface="나눔고딕" panose="020D0604000000000000" pitchFamily="50" charset="-127"/>
                              </a:rPr>
                              <a:t>Test Data</a:t>
                            </a:r>
                            <a:endParaRPr lang="ko-KR" altLang="en-US" sz="1200" b="1" dirty="0">
                              <a:solidFill>
                                <a:srgbClr val="215381"/>
                              </a:solidFill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endParaRPr>
                          </a:p>
                        </p:txBody>
                      </p:sp>
                      <p:grpSp>
                        <p:nvGrpSpPr>
                          <p:cNvPr id="169" name="그룹 168"/>
                          <p:cNvGrpSpPr/>
                          <p:nvPr/>
                        </p:nvGrpSpPr>
                        <p:grpSpPr>
                          <a:xfrm>
                            <a:off x="1179652" y="2188275"/>
                            <a:ext cx="1725994" cy="3154108"/>
                            <a:chOff x="1069688" y="1630919"/>
                            <a:chExt cx="1725994" cy="3449222"/>
                          </a:xfrm>
                        </p:grpSpPr>
                        <p:pic>
                          <p:nvPicPr>
                            <p:cNvPr id="172" name="그림 17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255008" y="1630919"/>
                              <a:ext cx="540674" cy="775747"/>
                            </a:xfrm>
                            <a:prstGeom prst="rect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</a:ln>
                          </p:spPr>
                        </p:pic>
                        <p:pic>
                          <p:nvPicPr>
                            <p:cNvPr id="173" name="그림 172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3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6873" y="1763224"/>
                              <a:ext cx="306324" cy="322918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174" name="그림 173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3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145" y="2635857"/>
                              <a:ext cx="306324" cy="322918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176" name="그림 175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3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9145" y="3447077"/>
                              <a:ext cx="306324" cy="322918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177" name="그림 176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3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16988" y="4380282"/>
                              <a:ext cx="306324" cy="322918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179" name="직사각형 178"/>
                            <p:cNvSpPr/>
                            <p:nvPr/>
                          </p:nvSpPr>
                          <p:spPr>
                            <a:xfrm>
                              <a:off x="1069688" y="2086142"/>
                              <a:ext cx="559769" cy="334707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none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50000"/>
                                </a:lnSpc>
                              </a:pPr>
                              <a:r>
                                <a:rPr lang="ko-KR" altLang="en-US" sz="1050" b="1" dirty="0">
                                  <a:latin typeface="나눔고딕" panose="020D0604000000000000" pitchFamily="50" charset="-127"/>
                                  <a:ea typeface="나눔고딕" panose="020D0604000000000000" pitchFamily="50" charset="-127"/>
                                </a:rPr>
                                <a:t>정혜진</a:t>
                              </a:r>
                              <a:endParaRPr lang="en-US" altLang="ko-KR" sz="1050" b="1" dirty="0">
                                <a:latin typeface="나눔고딕" panose="020D0604000000000000" pitchFamily="50" charset="-127"/>
                                <a:ea typeface="나눔고딕" panose="020D0604000000000000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81" name="직사각형 180"/>
                            <p:cNvSpPr/>
                            <p:nvPr/>
                          </p:nvSpPr>
                          <p:spPr>
                            <a:xfrm>
                              <a:off x="1081090" y="2969475"/>
                              <a:ext cx="559769" cy="366024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none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50000"/>
                                </a:lnSpc>
                              </a:pPr>
                              <a:r>
                                <a:rPr lang="ko-KR" altLang="en-US" sz="1050" b="1" dirty="0">
                                  <a:latin typeface="나눔고딕" panose="020D0604000000000000" pitchFamily="50" charset="-127"/>
                                  <a:ea typeface="나눔고딕" panose="020D0604000000000000" pitchFamily="50" charset="-127"/>
                                </a:rPr>
                                <a:t>여승은</a:t>
                              </a:r>
                              <a:endParaRPr lang="en-US" altLang="ko-KR" sz="1050" b="1" dirty="0">
                                <a:latin typeface="나눔고딕" panose="020D0604000000000000" pitchFamily="50" charset="-127"/>
                                <a:ea typeface="나눔고딕" panose="020D0604000000000000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88" name="직사각형 187"/>
                            <p:cNvSpPr/>
                            <p:nvPr/>
                          </p:nvSpPr>
                          <p:spPr>
                            <a:xfrm>
                              <a:off x="1081090" y="3780803"/>
                              <a:ext cx="576155" cy="366024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none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50000"/>
                                </a:lnSpc>
                              </a:pPr>
                              <a:r>
                                <a:rPr lang="ko-KR" altLang="en-US" sz="1050" b="1" dirty="0" err="1">
                                  <a:latin typeface="나눔고딕" panose="020D0604000000000000" pitchFamily="50" charset="-127"/>
                                  <a:ea typeface="나눔고딕" panose="020D0604000000000000" pitchFamily="50" charset="-127"/>
                                </a:rPr>
                                <a:t>왕초현</a:t>
                              </a:r>
                              <a:endParaRPr lang="en-US" altLang="ko-KR" sz="1050" b="1" dirty="0">
                                <a:latin typeface="나눔고딕" panose="020D0604000000000000" pitchFamily="50" charset="-127"/>
                                <a:ea typeface="나눔고딕" panose="020D0604000000000000" pitchFamily="50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89" name="직사각형 188"/>
                            <p:cNvSpPr/>
                            <p:nvPr/>
                          </p:nvSpPr>
                          <p:spPr>
                            <a:xfrm>
                              <a:off x="1089283" y="4714117"/>
                              <a:ext cx="559769" cy="366024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none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50000"/>
                                </a:lnSpc>
                              </a:pPr>
                              <a:r>
                                <a:rPr lang="ko-KR" altLang="en-US" sz="1050" b="1" dirty="0">
                                  <a:latin typeface="나눔고딕" panose="020D0604000000000000" pitchFamily="50" charset="-127"/>
                                  <a:ea typeface="나눔고딕" panose="020D0604000000000000" pitchFamily="50" charset="-127"/>
                                </a:rPr>
                                <a:t>이슬아</a:t>
                              </a:r>
                              <a:endParaRPr lang="en-US" altLang="ko-KR" sz="1050" b="1" dirty="0">
                                <a:latin typeface="나눔고딕" panose="020D0604000000000000" pitchFamily="50" charset="-127"/>
                                <a:ea typeface="나눔고딕" panose="020D0604000000000000" pitchFamily="50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70" name="TextBox 169"/>
                          <p:cNvSpPr txBox="1"/>
                          <p:nvPr/>
                        </p:nvSpPr>
                        <p:spPr>
                          <a:xfrm>
                            <a:off x="1150090" y="1849402"/>
                            <a:ext cx="692998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1000" b="1" dirty="0">
                                <a:solidFill>
                                  <a:srgbClr val="215381"/>
                                </a:solidFill>
                                <a:latin typeface="나눔고딕" panose="020D0604000000000000" pitchFamily="50" charset="-127"/>
                                <a:ea typeface="나눔고딕" panose="020D0604000000000000" pitchFamily="50" charset="-127"/>
                              </a:rPr>
                              <a:t>고객</a:t>
                            </a:r>
                            <a:r>
                              <a:rPr lang="en-US" altLang="ko-KR" sz="1000" b="1" dirty="0">
                                <a:solidFill>
                                  <a:srgbClr val="215381"/>
                                </a:solidFill>
                                <a:latin typeface="나눔고딕" panose="020D0604000000000000" pitchFamily="50" charset="-127"/>
                                <a:ea typeface="나눔고딕" panose="020D0604000000000000" pitchFamily="50" charset="-127"/>
                              </a:rPr>
                              <a:t>ID</a:t>
                            </a:r>
                            <a:endParaRPr lang="ko-KR" altLang="en-US" sz="1000" b="1" dirty="0">
                              <a:solidFill>
                                <a:srgbClr val="215381"/>
                              </a:solidFill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endParaRPr>
                          </a:p>
                        </p:txBody>
                      </p:sp>
                      <p:sp>
                        <p:nvSpPr>
                          <p:cNvPr id="171" name="TextBox 170"/>
                          <p:cNvSpPr txBox="1"/>
                          <p:nvPr/>
                        </p:nvSpPr>
                        <p:spPr>
                          <a:xfrm>
                            <a:off x="2015871" y="1849791"/>
                            <a:ext cx="1303634" cy="2616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1100" b="1" dirty="0">
                                <a:solidFill>
                                  <a:srgbClr val="FF0000"/>
                                </a:solidFill>
                                <a:latin typeface="나눔고딕" panose="020D0604000000000000" pitchFamily="50" charset="-127"/>
                                <a:ea typeface="나눔고딕" panose="020D0604000000000000" pitchFamily="50" charset="-127"/>
                              </a:rPr>
                              <a:t>영화 구매 </a:t>
                            </a:r>
                            <a:r>
                              <a:rPr lang="ko-KR" altLang="en-US" sz="1000" b="1" dirty="0">
                                <a:solidFill>
                                  <a:srgbClr val="215381"/>
                                </a:solidFill>
                                <a:latin typeface="나눔고딕" panose="020D0604000000000000" pitchFamily="50" charset="-127"/>
                                <a:ea typeface="나눔고딕" panose="020D0604000000000000" pitchFamily="50" charset="-127"/>
                              </a:rPr>
                              <a:t>리스트</a:t>
                            </a:r>
                          </a:p>
                        </p:txBody>
                      </p:sp>
                    </p:grpSp>
                    <p:sp>
                      <p:nvSpPr>
                        <p:cNvPr id="164" name="TextBox 163"/>
                        <p:cNvSpPr txBox="1"/>
                        <p:nvPr/>
                      </p:nvSpPr>
                      <p:spPr>
                        <a:xfrm>
                          <a:off x="2668993" y="2350473"/>
                          <a:ext cx="110282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000" b="1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a:t>…</a:t>
                          </a:r>
                          <a:endParaRPr lang="ko-KR" altLang="en-US" sz="1000" b="1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endParaRPr>
                        </a:p>
                      </p:txBody>
                    </p:sp>
                    <p:sp>
                      <p:nvSpPr>
                        <p:cNvPr id="167" name="TextBox 166"/>
                        <p:cNvSpPr txBox="1"/>
                        <p:nvPr/>
                      </p:nvSpPr>
                      <p:spPr>
                        <a:xfrm>
                          <a:off x="2667806" y="4773871"/>
                          <a:ext cx="110282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1000" b="1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</a:rPr>
                            <a:t>…</a:t>
                          </a:r>
                          <a:endParaRPr lang="ko-KR" altLang="en-US" sz="1000" b="1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160" name="TextBox 159"/>
                      <p:cNvSpPr txBox="1"/>
                      <p:nvPr/>
                    </p:nvSpPr>
                    <p:spPr>
                      <a:xfrm rot="16200000">
                        <a:off x="2305422" y="5520108"/>
                        <a:ext cx="35547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2000" dirty="0"/>
                          <a:t>…</a:t>
                        </a:r>
                        <a:endParaRPr lang="ko-KR" altLang="en-US" sz="2000" dirty="0"/>
                      </a:p>
                    </p:txBody>
                  </p:sp>
                </p:grpSp>
                <p:pic>
                  <p:nvPicPr>
                    <p:cNvPr id="198" name="그림 197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20154" y="3146885"/>
                      <a:ext cx="532878" cy="71823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201" name="그림 200"/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620153" y="3918246"/>
                      <a:ext cx="532878" cy="7603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" name="그림 201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620153" y="4799487"/>
                      <a:ext cx="532878" cy="71998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도넛 8"/>
                    <p:cNvSpPr/>
                    <p:nvPr/>
                  </p:nvSpPr>
                  <p:spPr>
                    <a:xfrm>
                      <a:off x="7855043" y="2418225"/>
                      <a:ext cx="515014" cy="484493"/>
                    </a:xfrm>
                    <a:prstGeom prst="donut">
                      <a:avLst/>
                    </a:prstGeom>
                    <a:solidFill>
                      <a:srgbClr val="21538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7" name="도넛 206"/>
                    <p:cNvSpPr/>
                    <p:nvPr/>
                  </p:nvSpPr>
                  <p:spPr>
                    <a:xfrm>
                      <a:off x="7849880" y="3227804"/>
                      <a:ext cx="515014" cy="484493"/>
                    </a:xfrm>
                    <a:prstGeom prst="donut">
                      <a:avLst/>
                    </a:prstGeom>
                    <a:solidFill>
                      <a:srgbClr val="21538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2050" name="Picture 2" descr="ê´ë ¨ ì´ë¯¸ì§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10000" b="90000" l="10000" r="90000">
                                  <a14:foregroundMark x1="48462" y1="14286" x2="17846" y2="39324"/>
                                  <a14:foregroundMark x1="55385" y1="18280" x2="84308" y2="43164"/>
                                  <a14:foregroundMark x1="58769" y1="36406" x2="38769" y2="59754"/>
                                  <a14:foregroundMark x1="37077" y1="41014" x2="64462" y2="68817"/>
                                  <a14:foregroundMark x1="68462" y1="40399" x2="37692" y2="61905"/>
                                  <a14:foregroundMark x1="61077" y1="32412" x2="32000" y2="64209"/>
                                  <a14:foregroundMark x1="64923" y1="33641" x2="34923" y2="70507"/>
                                  <a14:foregroundMark x1="63846" y1="51767" x2="48462" y2="71121"/>
                                  <a14:foregroundMark x1="29231" y1="35330" x2="58769" y2="65438"/>
                                  <a14:foregroundMark x1="34923" y1="33641" x2="66154" y2="63134"/>
                                  <a14:foregroundMark x1="35385" y1="31336" x2="49077" y2="49462"/>
                                  <a14:foregroundMark x1="38769" y1="40399" x2="57538" y2="71582"/>
                                  <a14:foregroundMark x1="36000" y1="81874" x2="53077" y2="81260"/>
                                  <a14:foregroundMark x1="63846" y1="43164" x2="56462" y2="71582"/>
                                  <a14:foregroundMark x1="46769" y1="28418" x2="30308" y2="64209"/>
                                  <a14:foregroundMark x1="20000" y1="60215" x2="30923" y2="80184"/>
                                  <a14:foregroundMark x1="73538" y1="59140" x2="65538" y2="8018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87824" y="4002567"/>
                      <a:ext cx="649452" cy="65045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08" name="TextBox 207"/>
                    <p:cNvSpPr txBox="1"/>
                    <p:nvPr/>
                  </p:nvSpPr>
                  <p:spPr>
                    <a:xfrm>
                      <a:off x="6934378" y="4153135"/>
                      <a:ext cx="11028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9" name="TextBox 208"/>
                    <p:cNvSpPr txBox="1"/>
                    <p:nvPr/>
                  </p:nvSpPr>
                  <p:spPr>
                    <a:xfrm>
                      <a:off x="6930769" y="3339581"/>
                      <a:ext cx="110282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…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pic>
                  <p:nvPicPr>
                    <p:cNvPr id="210" name="Picture 2" descr="ê´ë ¨ ì´ë¯¸ì§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10000" b="90000" l="10000" r="90000">
                                  <a14:foregroundMark x1="48462" y1="14286" x2="17846" y2="39324"/>
                                  <a14:foregroundMark x1="55385" y1="18280" x2="84308" y2="43164"/>
                                  <a14:foregroundMark x1="58769" y1="36406" x2="38769" y2="59754"/>
                                  <a14:foregroundMark x1="37077" y1="41014" x2="64462" y2="68817"/>
                                  <a14:foregroundMark x1="68462" y1="40399" x2="37692" y2="61905"/>
                                  <a14:foregroundMark x1="61077" y1="32412" x2="32000" y2="64209"/>
                                  <a14:foregroundMark x1="64923" y1="33641" x2="34923" y2="70507"/>
                                  <a14:foregroundMark x1="63846" y1="51767" x2="48462" y2="71121"/>
                                  <a14:foregroundMark x1="29231" y1="35330" x2="58769" y2="65438"/>
                                  <a14:foregroundMark x1="34923" y1="33641" x2="66154" y2="63134"/>
                                  <a14:foregroundMark x1="35385" y1="31336" x2="49077" y2="49462"/>
                                  <a14:foregroundMark x1="38769" y1="40399" x2="57538" y2="71582"/>
                                  <a14:foregroundMark x1="36000" y1="81874" x2="53077" y2="81260"/>
                                  <a14:foregroundMark x1="63846" y1="43164" x2="56462" y2="71582"/>
                                  <a14:foregroundMark x1="46769" y1="28418" x2="30308" y2="64209"/>
                                  <a14:foregroundMark x1="20000" y1="60215" x2="30923" y2="80184"/>
                                  <a14:foregroundMark x1="73538" y1="59140" x2="65538" y2="80184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87824" y="4826569"/>
                      <a:ext cx="649452" cy="65045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219" name="TextBox 218"/>
                  <p:cNvSpPr txBox="1"/>
                  <p:nvPr/>
                </p:nvSpPr>
                <p:spPr>
                  <a:xfrm rot="16200000">
                    <a:off x="5612432" y="5552415"/>
                    <a:ext cx="35547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dirty="0"/>
                      <a:t>…</a:t>
                    </a:r>
                    <a:endParaRPr lang="ko-KR" altLang="en-US" sz="2000" dirty="0"/>
                  </a:p>
                </p:txBody>
              </p:sp>
            </p:grpSp>
          </p:grpSp>
          <p:sp>
            <p:nvSpPr>
              <p:cNvPr id="220" name="TextBox 219"/>
              <p:cNvSpPr txBox="1"/>
              <p:nvPr/>
            </p:nvSpPr>
            <p:spPr>
              <a:xfrm rot="16200000">
                <a:off x="7979347" y="5498816"/>
                <a:ext cx="3554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…</a:t>
                </a:r>
                <a:endParaRPr lang="ko-KR" altLang="en-US" sz="2000" dirty="0"/>
              </a:p>
            </p:txBody>
          </p:sp>
        </p:grpSp>
        <p:cxnSp>
          <p:nvCxnSpPr>
            <p:cNvPr id="221" name="꺾인 연결선 220"/>
            <p:cNvCxnSpPr>
              <a:stCxn id="204" idx="1"/>
              <a:endCxn id="218" idx="2"/>
            </p:cNvCxnSpPr>
            <p:nvPr/>
          </p:nvCxnSpPr>
          <p:spPr>
            <a:xfrm rot="5400000" flipH="1" flipV="1">
              <a:off x="4733615" y="3488895"/>
              <a:ext cx="7099" cy="4292140"/>
            </a:xfrm>
            <a:prstGeom prst="bentConnector3">
              <a:avLst>
                <a:gd name="adj1" fmla="val -3734019"/>
              </a:avLst>
            </a:prstGeom>
            <a:ln w="222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904256" y="6016698"/>
            <a:ext cx="74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새롭게 생성된 추천 결과 테이블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Test Data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구매목록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827848" y="5617040"/>
            <a:ext cx="3648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결과 리스트와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Test Data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영화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JOIN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Ⅵ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검증 단계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48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97802-7672-4A71-82A0-78001C8EF422}" type="slidenum">
              <a:rPr lang="ko-KR" altLang="en-US" smtClean="0"/>
              <a:pPr/>
              <a:t>21</a:t>
            </a:fld>
            <a:r>
              <a:rPr lang="ko-KR" altLang="en-US" dirty="0"/>
              <a:t> </a:t>
            </a:r>
            <a:r>
              <a:rPr lang="en-US" altLang="ko-KR" dirty="0">
                <a:ea typeface="Tahoma" panose="020B0604030504040204" pitchFamily="34" charset="0"/>
              </a:rPr>
              <a:t>/ 21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 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3006" y="1099043"/>
            <a:ext cx="46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APRIORI </a:t>
            </a:r>
            <a:r>
              <a:rPr lang="ko-KR" altLang="en-US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성능 평가</a:t>
            </a:r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(SQL)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Ⅶ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042721"/>
              </p:ext>
            </p:extLst>
          </p:nvPr>
        </p:nvGraphicFramePr>
        <p:xfrm>
          <a:off x="647620" y="4761062"/>
          <a:ext cx="7848761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55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38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3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38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38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338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3387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2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추천</a:t>
                      </a:r>
                      <a:r>
                        <a:rPr lang="ko-KR" altLang="en-US" sz="1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80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Test Data</a:t>
                      </a:r>
                      <a:r>
                        <a:rPr lang="ko-KR" altLang="en-US" sz="1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20,094,310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20,094,310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20,094,310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20,094,310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20,094,310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20,094,310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정답</a:t>
                      </a:r>
                      <a:r>
                        <a:rPr lang="ko-KR" altLang="en-US" sz="1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225,247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767,871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1,378,878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1,931,090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2,428,465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2,900,937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정확도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(%)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1%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3.8%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6.8%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9.6%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12%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14%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소요 시간</a:t>
                      </a:r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 </a:t>
                      </a:r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 </a:t>
                      </a:r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 </a:t>
                      </a:r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 </a:t>
                      </a:r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 </a:t>
                      </a:r>
                      <a:r>
                        <a:rPr lang="en-US" altLang="ko-KR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</a:t>
                      </a:r>
                      <a:r>
                        <a:rPr lang="ko-KR" altLang="en-US" sz="10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 </a:t>
                      </a:r>
                      <a:r>
                        <a:rPr lang="en-US" altLang="ko-KR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r>
                        <a:rPr lang="ko-KR" altLang="en-US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시간대비 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3.7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5.8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7.1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7.3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6.9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2081301"/>
              </p:ext>
            </p:extLst>
          </p:nvPr>
        </p:nvGraphicFramePr>
        <p:xfrm>
          <a:off x="1665479" y="1740877"/>
          <a:ext cx="5813043" cy="2681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82054" y="2097006"/>
            <a:ext cx="42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7.3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1523" y="1891428"/>
            <a:ext cx="422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6.9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5077516" y="2391589"/>
            <a:ext cx="422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7.1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4245178" y="2697114"/>
            <a:ext cx="422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5.8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3411415" y="3092477"/>
            <a:ext cx="422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3.7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2630490" y="3394250"/>
            <a:ext cx="422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98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97802-7672-4A71-82A0-78001C8EF422}" type="slidenum">
              <a:rPr lang="ko-KR" altLang="en-US" smtClean="0"/>
              <a:pPr/>
              <a:t>22</a:t>
            </a:fld>
            <a:r>
              <a:rPr lang="ko-KR" altLang="en-US" dirty="0"/>
              <a:t> </a:t>
            </a:r>
            <a:r>
              <a:rPr lang="en-US" altLang="ko-KR" dirty="0">
                <a:ea typeface="Tahoma" panose="020B0604030504040204" pitchFamily="34" charset="0"/>
              </a:rPr>
              <a:t>/ 21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IT </a:t>
            </a:r>
            <a:r>
              <a:rPr lang="ko-KR" altLang="en-US"/>
              <a:t>미래전략부문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3006" y="1177701"/>
            <a:ext cx="46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APRIORI </a:t>
            </a:r>
            <a:r>
              <a:rPr lang="ko-KR" altLang="en-US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성능 평가</a:t>
            </a:r>
            <a:r>
              <a:rPr lang="en-US" altLang="ko-KR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(SQL)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Ⅶ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4487E97-10B8-456D-ABDF-E880947AEDFE}"/>
              </a:ext>
            </a:extLst>
          </p:cNvPr>
          <p:cNvSpPr/>
          <p:nvPr/>
        </p:nvSpPr>
        <p:spPr>
          <a:xfrm>
            <a:off x="825910" y="1730477"/>
            <a:ext cx="3746090" cy="43360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6FF92EF-09B4-4E82-9219-F02CA0005160}"/>
              </a:ext>
            </a:extLst>
          </p:cNvPr>
          <p:cNvSpPr/>
          <p:nvPr/>
        </p:nvSpPr>
        <p:spPr>
          <a:xfrm>
            <a:off x="4572000" y="1730477"/>
            <a:ext cx="3746090" cy="4336026"/>
          </a:xfrm>
          <a:prstGeom prst="rect">
            <a:avLst/>
          </a:prstGeom>
          <a:solidFill>
            <a:srgbClr val="00566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xmlns="" id="{CFE8C64A-B349-480C-9D77-CDD7422E5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04"/>
          <a:stretch/>
        </p:blipFill>
        <p:spPr bwMode="auto">
          <a:xfrm>
            <a:off x="825911" y="1730477"/>
            <a:ext cx="3746090" cy="43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056346B-E2DA-4109-A2F7-F313D1B79756}"/>
              </a:ext>
            </a:extLst>
          </p:cNvPr>
          <p:cNvSpPr/>
          <p:nvPr/>
        </p:nvSpPr>
        <p:spPr>
          <a:xfrm>
            <a:off x="825910" y="1730477"/>
            <a:ext cx="3746090" cy="43360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Image result for buy">
            <a:extLst>
              <a:ext uri="{FF2B5EF4-FFF2-40B4-BE49-F238E27FC236}">
                <a16:creationId xmlns:a16="http://schemas.microsoft.com/office/drawing/2014/main" xmlns="" id="{7D5DC4D1-D96C-4C4C-A0B5-AE489EBB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2632587"/>
            <a:ext cx="3746091" cy="25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B591113-7AE9-4D91-82F5-5F3EB56D452D}"/>
              </a:ext>
            </a:extLst>
          </p:cNvPr>
          <p:cNvSpPr/>
          <p:nvPr/>
        </p:nvSpPr>
        <p:spPr>
          <a:xfrm>
            <a:off x="4571998" y="1730477"/>
            <a:ext cx="3746090" cy="43360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9271E60-5FF6-4127-9BB0-5059E0A29FBB}"/>
              </a:ext>
            </a:extLst>
          </p:cNvPr>
          <p:cNvSpPr/>
          <p:nvPr/>
        </p:nvSpPr>
        <p:spPr>
          <a:xfrm>
            <a:off x="1387058" y="3729213"/>
            <a:ext cx="2623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Data = 20,094,310건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AF0935-B7FC-4F92-B835-B54C3DE7AB10}"/>
              </a:ext>
            </a:extLst>
          </p:cNvPr>
          <p:cNvSpPr/>
          <p:nvPr/>
        </p:nvSpPr>
        <p:spPr>
          <a:xfrm>
            <a:off x="4571998" y="3429000"/>
            <a:ext cx="3746090" cy="9389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D96E21B-E547-412E-BCC2-57AC59570916}"/>
              </a:ext>
            </a:extLst>
          </p:cNvPr>
          <p:cNvSpPr/>
          <p:nvPr/>
        </p:nvSpPr>
        <p:spPr>
          <a:xfrm>
            <a:off x="5111986" y="3606103"/>
            <a:ext cx="2666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추천결과 구매목록 존재 개수</a:t>
            </a:r>
            <a:endParaRPr lang="en-US" altLang="ko-KR" sz="16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2,428,465</a:t>
            </a: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xmlns="" id="{5CB1ED07-5804-4533-B637-BA04B05F5CC5}"/>
              </a:ext>
            </a:extLst>
          </p:cNvPr>
          <p:cNvSpPr/>
          <p:nvPr/>
        </p:nvSpPr>
        <p:spPr>
          <a:xfrm rot="5400000">
            <a:off x="4370433" y="3795251"/>
            <a:ext cx="609604" cy="206478"/>
          </a:xfrm>
          <a:prstGeom prst="triangl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xmlns="" id="{7EE40411-E675-48A2-9ADC-ED85958A6383}"/>
              </a:ext>
            </a:extLst>
          </p:cNvPr>
          <p:cNvSpPr/>
          <p:nvPr/>
        </p:nvSpPr>
        <p:spPr>
          <a:xfrm rot="5400000">
            <a:off x="4370433" y="3795251"/>
            <a:ext cx="609604" cy="206478"/>
          </a:xfrm>
          <a:prstGeom prst="triangle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7D0207-F986-48E5-93C4-36ED90FD9C70}"/>
              </a:ext>
            </a:extLst>
          </p:cNvPr>
          <p:cNvSpPr txBox="1"/>
          <p:nvPr/>
        </p:nvSpPr>
        <p:spPr>
          <a:xfrm>
            <a:off x="4476380" y="2463950"/>
            <a:ext cx="2561139" cy="649188"/>
          </a:xfrm>
          <a:prstGeom prst="ellipse">
            <a:avLst/>
          </a:prstGeom>
          <a:solidFill>
            <a:srgbClr val="FF3737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  <a:r>
              <a:rPr lang="ko-KR" altLang="en-US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정확도</a:t>
            </a:r>
            <a:endParaRPr lang="ko-KR" altLang="en-US" sz="24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xmlns="" id="{D7ACA4A0-F7A2-47B7-BF05-E296FEED2925}"/>
              </a:ext>
            </a:extLst>
          </p:cNvPr>
          <p:cNvSpPr/>
          <p:nvPr/>
        </p:nvSpPr>
        <p:spPr>
          <a:xfrm rot="12151442">
            <a:off x="4633319" y="2924198"/>
            <a:ext cx="193040" cy="679488"/>
          </a:xfrm>
          <a:prstGeom prst="triangle">
            <a:avLst/>
          </a:prstGeom>
          <a:solidFill>
            <a:srgbClr val="FF37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23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6" name="AutoShape 6" descr="ì ì©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9240" y="4448612"/>
            <a:ext cx="768447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“Netflix</a:t>
            </a: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여러 영화를 많이 보는 반면</a:t>
            </a:r>
            <a:endParaRPr lang="en-US" altLang="ko-KR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여행업계의 경우는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동시에 여러 상품을 구매</a:t>
            </a: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 않고</a:t>
            </a:r>
            <a:endParaRPr lang="en-US" altLang="ko-KR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구매의 주기</a:t>
            </a: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길기 때문에 제대로 된 연관규칙 추천이 어렵다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Ⅶ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0A19FAD-D67D-402B-934C-8753E533F0A3}"/>
              </a:ext>
            </a:extLst>
          </p:cNvPr>
          <p:cNvGrpSpPr/>
          <p:nvPr/>
        </p:nvGrpSpPr>
        <p:grpSpPr>
          <a:xfrm>
            <a:off x="1068352" y="1503566"/>
            <a:ext cx="7007297" cy="2552725"/>
            <a:chOff x="1230912" y="1503566"/>
            <a:chExt cx="7007297" cy="25527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FA0225F1-A350-43C7-8B71-790434ED291F}"/>
                </a:ext>
              </a:extLst>
            </p:cNvPr>
            <p:cNvSpPr/>
            <p:nvPr/>
          </p:nvSpPr>
          <p:spPr>
            <a:xfrm>
              <a:off x="1230912" y="1895887"/>
              <a:ext cx="3262135" cy="216040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F82D5D5E-D6F5-484B-8D38-CB6C331812F4}"/>
                </a:ext>
              </a:extLst>
            </p:cNvPr>
            <p:cNvSpPr/>
            <p:nvPr/>
          </p:nvSpPr>
          <p:spPr>
            <a:xfrm>
              <a:off x="1230912" y="1503566"/>
              <a:ext cx="3262135" cy="392321"/>
            </a:xfrm>
            <a:prstGeom prst="rect">
              <a:avLst/>
            </a:prstGeom>
            <a:solidFill>
              <a:srgbClr val="21538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93467B38-F253-4CB0-922E-6837A13742E6}"/>
                </a:ext>
              </a:extLst>
            </p:cNvPr>
            <p:cNvSpPr/>
            <p:nvPr/>
          </p:nvSpPr>
          <p:spPr>
            <a:xfrm>
              <a:off x="4976074" y="1895887"/>
              <a:ext cx="3262135" cy="216040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15F308F-EA7B-41A5-BA92-CB1A8F5AA050}"/>
                </a:ext>
              </a:extLst>
            </p:cNvPr>
            <p:cNvSpPr/>
            <p:nvPr/>
          </p:nvSpPr>
          <p:spPr>
            <a:xfrm>
              <a:off x="4976074" y="1503566"/>
              <a:ext cx="3262135" cy="392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단점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C944EA0-D477-4785-89DC-F3E32D7FA288}"/>
                </a:ext>
              </a:extLst>
            </p:cNvPr>
            <p:cNvSpPr txBox="1"/>
            <p:nvPr/>
          </p:nvSpPr>
          <p:spPr>
            <a:xfrm>
              <a:off x="1316805" y="2041218"/>
              <a:ext cx="3090348" cy="1652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일반적으로 조건 </a:t>
              </a:r>
              <a:r>
                <a:rPr lang="ko-KR" altLang="en-US" sz="1200" b="1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→  </a:t>
              </a:r>
              <a:r>
                <a:rPr lang="ko-KR" altLang="en-US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반응</a:t>
              </a:r>
              <a:r>
                <a:rPr lang="en-US" altLang="ko-KR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이해하기 쉬움</a:t>
              </a:r>
              <a:r>
                <a:rPr lang="en-US" altLang="ko-KR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 algn="just">
                <a:lnSpc>
                  <a:spcPct val="130000"/>
                </a:lnSpc>
              </a:pPr>
              <a:endParaRPr lang="en-US" altLang="ko-KR" sz="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비지도학습 분석기법 </a:t>
              </a:r>
              <a:endParaRPr lang="en-US" altLang="ko-KR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ko-KR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- </a:t>
              </a:r>
              <a:r>
                <a:rPr lang="ko-KR" altLang="en-US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강력한 비목적성 분석기법</a:t>
              </a:r>
              <a:endParaRPr lang="en-US" altLang="ko-KR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ct val="130000"/>
                </a:lnSpc>
              </a:pPr>
              <a:endParaRPr lang="en-US" altLang="ko-KR" sz="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계산의 용이성</a:t>
              </a:r>
              <a:endParaRPr lang="en-US" altLang="ko-KR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en-US" altLang="ko-KR" sz="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사용이 편리한 데이터 분석 형태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E87170D-C422-4C24-8943-6C4DCA4FCB32}"/>
                </a:ext>
              </a:extLst>
            </p:cNvPr>
            <p:cNvSpPr txBox="1"/>
            <p:nvPr/>
          </p:nvSpPr>
          <p:spPr>
            <a:xfrm>
              <a:off x="5001266" y="2341300"/>
              <a:ext cx="3211750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spc="-3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연관규칙에서 얻어지는 결과가 상당히 </a:t>
              </a:r>
              <a:r>
                <a:rPr lang="ko-KR" altLang="en-US" sz="1200" b="1" spc="-3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많기 </a:t>
              </a:r>
              <a:r>
                <a:rPr lang="ko-KR" altLang="en-US" sz="1200" b="1" spc="-3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때문에 실무적인 활용도가 떨어질 수 있음</a:t>
              </a:r>
              <a:endParaRPr lang="en-US" altLang="ko-KR" sz="1200" b="1" spc="-3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en-US" altLang="ko-KR" sz="600" b="1" spc="-3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en-US" altLang="ko-KR" sz="600" b="1" spc="-7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spc="-3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작은 데이터 셋에서는 유용하지 않을 수 있다</a:t>
              </a:r>
              <a:endParaRPr lang="en-US" altLang="ko-KR" sz="1200" b="1" spc="-3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4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3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83055" y="4973773"/>
            <a:ext cx="6676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거래내역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분석하여 발생하는 규칙을 예측하는 작업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EX) If </a:t>
            </a:r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then </a:t>
            </a:r>
            <a:r>
              <a:rPr lang="en-US" altLang="ko-KR" dirty="0">
                <a:solidFill>
                  <a:srgbClr val="21538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만일 계란을 산다면 기저귀도 산다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ì¥ë°êµ¬ë ê·¸ë¦¼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54" y="2110155"/>
            <a:ext cx="3789484" cy="254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290639" y="1506690"/>
            <a:ext cx="658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APRIORI </a:t>
            </a:r>
            <a:r>
              <a:rPr lang="ko-KR" altLang="en-US" sz="2000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알고리즘</a:t>
            </a:r>
            <a:r>
              <a:rPr lang="ko-KR" altLang="en-US" sz="2000" dirty="0">
                <a:latin typeface="+mj-lt"/>
                <a:ea typeface="나눔스퀘어" panose="020B0600000101010101" pitchFamily="50" charset="-127"/>
              </a:rPr>
              <a:t>을 </a:t>
            </a:r>
            <a:r>
              <a:rPr lang="ko-KR" altLang="en-US" dirty="0">
                <a:latin typeface="+mj-lt"/>
                <a:ea typeface="나눔스퀘어" panose="020B0600000101010101" pitchFamily="50" charset="-127"/>
              </a:rPr>
              <a:t>이용한 연관규칙분석</a:t>
            </a:r>
            <a:r>
              <a:rPr lang="en-US" altLang="ko-KR" dirty="0">
                <a:latin typeface="+mj-lt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+mj-lt"/>
                <a:ea typeface="나눔스퀘어" panose="020B0600000101010101" pitchFamily="50" charset="-127"/>
              </a:rPr>
              <a:t>장바구니 분석</a:t>
            </a:r>
            <a:r>
              <a:rPr lang="en-US" altLang="ko-KR" dirty="0">
                <a:latin typeface="+mj-lt"/>
                <a:ea typeface="나눔스퀘어" panose="020B0600000101010101" pitchFamily="50" charset="-127"/>
              </a:rPr>
              <a:t>)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67771"/>
              </p:ext>
            </p:extLst>
          </p:nvPr>
        </p:nvGraphicFramePr>
        <p:xfrm>
          <a:off x="4775695" y="2137314"/>
          <a:ext cx="3512388" cy="134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0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92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 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Items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정혜진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우유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왕초현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기저귀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9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사과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여승은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기저귀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콜라</a:t>
                      </a: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정지용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기저귀</a:t>
                      </a: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이슬아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콜라</a:t>
                      </a: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⋮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⋮</a:t>
                      </a: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481944"/>
              </p:ext>
            </p:extLst>
          </p:nvPr>
        </p:nvGraphicFramePr>
        <p:xfrm>
          <a:off x="4771438" y="3696483"/>
          <a:ext cx="3512388" cy="9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0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8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왕초현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기저귀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여승은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기저귀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콜라</a:t>
                      </a: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정지용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기저귀</a:t>
                      </a: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이슬아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우유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맥주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콜라</a:t>
                      </a: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8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⋮</a:t>
                      </a:r>
                    </a:p>
                  </a:txBody>
                  <a:tcPr marL="55526" marR="55526" marT="27764" marB="277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⋮</a:t>
                      </a:r>
                    </a:p>
                  </a:txBody>
                  <a:tcPr marL="55526" marR="55526" marT="27764" marB="277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2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51232" y="5221882"/>
            <a:ext cx="56845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다량의 데이터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바탕으로 많은 분야에 적용이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통상적인 상식의 틀을 벗어난 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가치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↑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3362" y="1292563"/>
            <a:ext cx="658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[</a:t>
            </a:r>
            <a:r>
              <a:rPr lang="ko-KR" altLang="en-US" sz="2000" b="1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연관규칙분석의 적용분야</a:t>
            </a:r>
            <a:r>
              <a:rPr lang="en-US" altLang="ko-KR" sz="2000" b="1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]</a:t>
            </a:r>
            <a:endParaRPr lang="en-US" altLang="ko-KR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12" y="2551437"/>
            <a:ext cx="2538765" cy="2406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30765" y="2129454"/>
            <a:ext cx="370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진열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Inventroy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Display)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1157" y="2124876"/>
            <a:ext cx="370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교차판매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번들판매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fraud detec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55" y="2551438"/>
            <a:ext cx="2540521" cy="242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413957" y="2130171"/>
            <a:ext cx="370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부정탐지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(Fraud Detection)</a:t>
            </a:r>
          </a:p>
        </p:txBody>
      </p:sp>
      <p:sp>
        <p:nvSpPr>
          <p:cNvPr id="6" name="AutoShape 6" descr="ì ì©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999" y="2551437"/>
            <a:ext cx="2711033" cy="2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1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5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7135" y="5172331"/>
            <a:ext cx="1925527" cy="696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 전략상 유용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결과가 나온 경우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82880" y="1071682"/>
            <a:ext cx="658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[</a:t>
            </a:r>
            <a:r>
              <a:rPr lang="ko-KR" altLang="en-US" sz="2000" b="1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분석의 결과 유형</a:t>
            </a:r>
            <a:r>
              <a:rPr lang="en-US" altLang="ko-KR" sz="2000" b="1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]</a:t>
            </a:r>
            <a:endParaRPr lang="en-US" altLang="ko-KR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539" y="2120064"/>
            <a:ext cx="370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Useful Result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7406" y="2120064"/>
            <a:ext cx="370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Trivial Result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0235" y="2120064"/>
            <a:ext cx="2671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Inexplicable Result</a:t>
            </a:r>
          </a:p>
        </p:txBody>
      </p:sp>
      <p:sp>
        <p:nvSpPr>
          <p:cNvPr id="6" name="AutoShape 6" descr="ì ì©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23921" y="5151363"/>
            <a:ext cx="26516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마케팅 전략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의해 연관성이 높게 나온 경우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91918" y="5259085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의미를 발견하기 위해 많은 고민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필요한 경우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2" y="2600044"/>
            <a:ext cx="2409893" cy="24098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65" y="2600790"/>
            <a:ext cx="2408400" cy="24084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631" y="2968275"/>
            <a:ext cx="2408400" cy="174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6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연관규칙의 기본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81847" y="1225772"/>
            <a:ext cx="658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연관규칙 분석 기본 개념</a:t>
            </a:r>
            <a:endParaRPr lang="en-US" altLang="ko-KR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BEC37C6-0F3A-4920-8D58-9DDBC96E075C}"/>
              </a:ext>
            </a:extLst>
          </p:cNvPr>
          <p:cNvSpPr/>
          <p:nvPr/>
        </p:nvSpPr>
        <p:spPr>
          <a:xfrm>
            <a:off x="1243782" y="1847446"/>
            <a:ext cx="2222090" cy="3784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11F06C0-A2BF-4A08-AE6A-7B150825BB46}"/>
              </a:ext>
            </a:extLst>
          </p:cNvPr>
          <p:cNvSpPr/>
          <p:nvPr/>
        </p:nvSpPr>
        <p:spPr>
          <a:xfrm>
            <a:off x="3460955" y="1847446"/>
            <a:ext cx="2222090" cy="3784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40C353F-F6AC-4F0C-94D1-0CA79D0D3F44}"/>
              </a:ext>
            </a:extLst>
          </p:cNvPr>
          <p:cNvSpPr/>
          <p:nvPr/>
        </p:nvSpPr>
        <p:spPr>
          <a:xfrm>
            <a:off x="5678128" y="1847446"/>
            <a:ext cx="2222090" cy="3784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425BC47-3009-4C08-A8C5-A36D709CE4A1}"/>
              </a:ext>
            </a:extLst>
          </p:cNvPr>
          <p:cNvSpPr/>
          <p:nvPr/>
        </p:nvSpPr>
        <p:spPr>
          <a:xfrm>
            <a:off x="1578079" y="2182761"/>
            <a:ext cx="1553496" cy="1553496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지지도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(Support)</a:t>
            </a:r>
            <a:endParaRPr lang="ko-KR" altLang="en-US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C8932E99-FBA2-4C0C-8B25-C27FCA7BCF6A}"/>
              </a:ext>
            </a:extLst>
          </p:cNvPr>
          <p:cNvSpPr/>
          <p:nvPr/>
        </p:nvSpPr>
        <p:spPr>
          <a:xfrm>
            <a:off x="3800169" y="2178210"/>
            <a:ext cx="1553496" cy="1553496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신뢰도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(Confidence)</a:t>
            </a:r>
            <a:endParaRPr lang="ko-KR" altLang="en-US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30A0DA04-4A3C-492E-B2F3-AC5E8F742A8A}"/>
              </a:ext>
            </a:extLst>
          </p:cNvPr>
          <p:cNvSpPr/>
          <p:nvPr/>
        </p:nvSpPr>
        <p:spPr>
          <a:xfrm>
            <a:off x="6022259" y="2173659"/>
            <a:ext cx="1553496" cy="1553496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향상도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(Lift)</a:t>
            </a:r>
            <a:endParaRPr lang="ko-KR" altLang="en-US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84CC2C6-4F62-4221-A45D-592E2BA9B32A}"/>
              </a:ext>
            </a:extLst>
          </p:cNvPr>
          <p:cNvSpPr/>
          <p:nvPr/>
        </p:nvSpPr>
        <p:spPr>
          <a:xfrm>
            <a:off x="1469925" y="4071572"/>
            <a:ext cx="1769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X와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Y를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 모두 포함하는 거래 수 / 전체 거래 수 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= 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n(X</a:t>
            </a:r>
            <a:r>
              <a:rPr lang="ko-KR" altLang="en-US" sz="1200" dirty="0"/>
              <a:t>∩</a:t>
            </a:r>
            <a:r>
              <a:rPr lang="ko-KR" altLang="en-US" sz="12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Y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) / N 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C7B6C16-91D0-4658-8B13-9BAF32FA6CC8}"/>
              </a:ext>
            </a:extLst>
          </p:cNvPr>
          <p:cNvSpPr/>
          <p:nvPr/>
        </p:nvSpPr>
        <p:spPr>
          <a:xfrm>
            <a:off x="3679167" y="4071572"/>
            <a:ext cx="17698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X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와 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Y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를 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모두 포함하는 거래 수 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/ X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가 포함된 거래 수 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= 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n(X</a:t>
            </a:r>
            <a:r>
              <a:rPr lang="ko-KR" altLang="en-US" sz="1200" dirty="0"/>
              <a:t>∩</a:t>
            </a:r>
            <a:r>
              <a:rPr lang="en-US" altLang="ko-KR" sz="12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Y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) / n(X)</a:t>
            </a:r>
            <a:endParaRPr lang="ko-KR" altLang="en-US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A01B189C-4DAC-49A5-B06F-034E41856A32}"/>
              </a:ext>
            </a:extLst>
          </p:cNvPr>
          <p:cNvSpPr/>
          <p:nvPr/>
        </p:nvSpPr>
        <p:spPr>
          <a:xfrm>
            <a:off x="5888409" y="4071572"/>
            <a:ext cx="1769805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연관규칙의 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신뢰도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지지도 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= c(X→Y) / s(Y)</a:t>
            </a:r>
            <a:endParaRPr lang="ko-KR" altLang="en-US" sz="12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86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직사각형 239">
            <a:extLst>
              <a:ext uri="{FF2B5EF4-FFF2-40B4-BE49-F238E27FC236}">
                <a16:creationId xmlns:a16="http://schemas.microsoft.com/office/drawing/2014/main" xmlns="" id="{EB502648-4997-40B9-B9A6-8A96E14FF5EE}"/>
              </a:ext>
            </a:extLst>
          </p:cNvPr>
          <p:cNvSpPr/>
          <p:nvPr/>
        </p:nvSpPr>
        <p:spPr>
          <a:xfrm>
            <a:off x="4730620" y="2581680"/>
            <a:ext cx="3676258" cy="1230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xmlns="" id="{8368D631-BB80-4490-85AE-9FB51DD81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94658"/>
              </p:ext>
            </p:extLst>
          </p:nvPr>
        </p:nvGraphicFramePr>
        <p:xfrm>
          <a:off x="1039633" y="2482993"/>
          <a:ext cx="3094560" cy="2895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912">
                  <a:extLst>
                    <a:ext uri="{9D8B030D-6E8A-4147-A177-3AD203B41FA5}">
                      <a16:colId xmlns:a16="http://schemas.microsoft.com/office/drawing/2014/main" xmlns="" val="3402283465"/>
                    </a:ext>
                  </a:extLst>
                </a:gridCol>
                <a:gridCol w="618912">
                  <a:extLst>
                    <a:ext uri="{9D8B030D-6E8A-4147-A177-3AD203B41FA5}">
                      <a16:colId xmlns:a16="http://schemas.microsoft.com/office/drawing/2014/main" xmlns="" val="1768812453"/>
                    </a:ext>
                  </a:extLst>
                </a:gridCol>
                <a:gridCol w="618912">
                  <a:extLst>
                    <a:ext uri="{9D8B030D-6E8A-4147-A177-3AD203B41FA5}">
                      <a16:colId xmlns:a16="http://schemas.microsoft.com/office/drawing/2014/main" xmlns="" val="452445464"/>
                    </a:ext>
                  </a:extLst>
                </a:gridCol>
                <a:gridCol w="618912">
                  <a:extLst>
                    <a:ext uri="{9D8B030D-6E8A-4147-A177-3AD203B41FA5}">
                      <a16:colId xmlns:a16="http://schemas.microsoft.com/office/drawing/2014/main" xmlns="" val="2162688556"/>
                    </a:ext>
                  </a:extLst>
                </a:gridCol>
                <a:gridCol w="618912">
                  <a:extLst>
                    <a:ext uri="{9D8B030D-6E8A-4147-A177-3AD203B41FA5}">
                      <a16:colId xmlns:a16="http://schemas.microsoft.com/office/drawing/2014/main" xmlns="" val="2513516816"/>
                    </a:ext>
                  </a:extLst>
                </a:gridCol>
              </a:tblGrid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7065117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4554815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2318549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3601065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1345911"/>
                  </a:ext>
                </a:extLst>
              </a:tr>
            </a:tbl>
          </a:graphicData>
        </a:graphic>
      </p:graphicFrame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7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1177856" y="5867298"/>
            <a:ext cx="678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빈발하는 아이템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찾기 위해 사용규칙이 얼마나 중요한가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유용한가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연관규칙의 기본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9867551-523D-43A3-A37A-FF77EF6302C0}"/>
              </a:ext>
            </a:extLst>
          </p:cNvPr>
          <p:cNvSpPr txBox="1"/>
          <p:nvPr/>
        </p:nvSpPr>
        <p:spPr>
          <a:xfrm>
            <a:off x="3235570" y="1078638"/>
            <a:ext cx="267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지지도</a:t>
            </a:r>
            <a:r>
              <a:rPr lang="en-US" altLang="ko-KR" sz="2000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(Support) </a:t>
            </a:r>
            <a:r>
              <a:rPr lang="ko-KR" altLang="en-US" sz="2000" b="1" u="sng" dirty="0">
                <a:solidFill>
                  <a:srgbClr val="215381"/>
                </a:solidFill>
                <a:latin typeface="+mj-lt"/>
                <a:ea typeface="나눔스퀘어" panose="020B0600000101010101" pitchFamily="50" charset="-127"/>
              </a:rPr>
              <a:t>계산</a:t>
            </a:r>
            <a:endParaRPr lang="en-US" altLang="ko-KR" dirty="0">
              <a:latin typeface="+mj-lt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4DC9EB3-67D0-4E45-BAF2-C4DFB462F190}"/>
              </a:ext>
            </a:extLst>
          </p:cNvPr>
          <p:cNvGrpSpPr/>
          <p:nvPr/>
        </p:nvGrpSpPr>
        <p:grpSpPr>
          <a:xfrm>
            <a:off x="601825" y="1599444"/>
            <a:ext cx="7940351" cy="3969069"/>
            <a:chOff x="601825" y="1763485"/>
            <a:chExt cx="7940351" cy="396906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2B92F922-F2B9-4517-935B-DA1C6599DD73}"/>
                </a:ext>
              </a:extLst>
            </p:cNvPr>
            <p:cNvSpPr/>
            <p:nvPr/>
          </p:nvSpPr>
          <p:spPr>
            <a:xfrm>
              <a:off x="601825" y="1763485"/>
              <a:ext cx="7940351" cy="3969069"/>
            </a:xfrm>
            <a:prstGeom prst="roundRect">
              <a:avLst>
                <a:gd name="adj" fmla="val 3186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85364A76-F7F0-43A5-834F-E4FE0E6984F1}"/>
                </a:ext>
              </a:extLst>
            </p:cNvPr>
            <p:cNvSpPr/>
            <p:nvPr/>
          </p:nvSpPr>
          <p:spPr>
            <a:xfrm>
              <a:off x="601825" y="1763486"/>
              <a:ext cx="7940351" cy="399274"/>
            </a:xfrm>
            <a:custGeom>
              <a:avLst/>
              <a:gdLst>
                <a:gd name="connsiteX0" fmla="*/ 116860 w 7940351"/>
                <a:gd name="connsiteY0" fmla="*/ 0 h 399274"/>
                <a:gd name="connsiteX1" fmla="*/ 7823491 w 7940351"/>
                <a:gd name="connsiteY1" fmla="*/ 0 h 399274"/>
                <a:gd name="connsiteX2" fmla="*/ 7940351 w 7940351"/>
                <a:gd name="connsiteY2" fmla="*/ 116860 h 399274"/>
                <a:gd name="connsiteX3" fmla="*/ 7940351 w 7940351"/>
                <a:gd name="connsiteY3" fmla="*/ 282414 h 399274"/>
                <a:gd name="connsiteX4" fmla="*/ 7940350 w 7940351"/>
                <a:gd name="connsiteY4" fmla="*/ 282419 h 399274"/>
                <a:gd name="connsiteX5" fmla="*/ 7940350 w 7940351"/>
                <a:gd name="connsiteY5" fmla="*/ 399274 h 399274"/>
                <a:gd name="connsiteX6" fmla="*/ 7823491 w 7940351"/>
                <a:gd name="connsiteY6" fmla="*/ 399274 h 399274"/>
                <a:gd name="connsiteX7" fmla="*/ 116860 w 7940351"/>
                <a:gd name="connsiteY7" fmla="*/ 399274 h 399274"/>
                <a:gd name="connsiteX8" fmla="*/ 0 w 7940351"/>
                <a:gd name="connsiteY8" fmla="*/ 399274 h 399274"/>
                <a:gd name="connsiteX9" fmla="*/ 0 w 7940351"/>
                <a:gd name="connsiteY9" fmla="*/ 282414 h 399274"/>
                <a:gd name="connsiteX10" fmla="*/ 0 w 7940351"/>
                <a:gd name="connsiteY10" fmla="*/ 266482 h 399274"/>
                <a:gd name="connsiteX11" fmla="*/ 0 w 7940351"/>
                <a:gd name="connsiteY11" fmla="*/ 116860 h 399274"/>
                <a:gd name="connsiteX12" fmla="*/ 116860 w 7940351"/>
                <a:gd name="connsiteY12" fmla="*/ 0 h 3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40351" h="399274">
                  <a:moveTo>
                    <a:pt x="116860" y="0"/>
                  </a:moveTo>
                  <a:lnTo>
                    <a:pt x="7823491" y="0"/>
                  </a:lnTo>
                  <a:cubicBezTo>
                    <a:pt x="7888031" y="0"/>
                    <a:pt x="7940351" y="52320"/>
                    <a:pt x="7940351" y="116860"/>
                  </a:cubicBezTo>
                  <a:lnTo>
                    <a:pt x="7940351" y="282414"/>
                  </a:lnTo>
                  <a:lnTo>
                    <a:pt x="7940350" y="282419"/>
                  </a:lnTo>
                  <a:lnTo>
                    <a:pt x="7940350" y="399274"/>
                  </a:lnTo>
                  <a:lnTo>
                    <a:pt x="7823491" y="399274"/>
                  </a:lnTo>
                  <a:lnTo>
                    <a:pt x="116860" y="399274"/>
                  </a:lnTo>
                  <a:lnTo>
                    <a:pt x="0" y="399274"/>
                  </a:lnTo>
                  <a:lnTo>
                    <a:pt x="0" y="282414"/>
                  </a:lnTo>
                  <a:lnTo>
                    <a:pt x="0" y="266482"/>
                  </a:lnTo>
                  <a:lnTo>
                    <a:pt x="0" y="116860"/>
                  </a:lnTo>
                  <a:cubicBezTo>
                    <a:pt x="0" y="52320"/>
                    <a:pt x="52320" y="0"/>
                    <a:pt x="11686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Q.</a:t>
              </a:r>
              <a:r>
                <a:rPr lang="ko-KR" altLang="en-US" sz="16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 반지의 제왕과 </a:t>
              </a:r>
              <a:r>
                <a:rPr lang="ko-KR" altLang="en-US" sz="1600" b="1" dirty="0" err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세얼간이를</a:t>
              </a:r>
              <a:r>
                <a:rPr lang="ko-KR" altLang="en-US" sz="16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 본 사람은 회사원도 같이 볼 것이다</a:t>
              </a:r>
              <a:r>
                <a:rPr lang="en-US" altLang="ko-KR" sz="16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?</a:t>
              </a:r>
              <a:endPara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BB669ED7-7F9C-409E-A26C-C7EE365D5902}"/>
                </a:ext>
              </a:extLst>
            </p:cNvPr>
            <p:cNvCxnSpPr/>
            <p:nvPr/>
          </p:nvCxnSpPr>
          <p:spPr>
            <a:xfrm>
              <a:off x="4572000" y="2476983"/>
              <a:ext cx="0" cy="29857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6" name="Picture 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D8622E73-8CD6-4623-A015-F81EF338E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03" y="2572881"/>
            <a:ext cx="281549" cy="37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xmlns="" id="{4552E551-6DB1-4145-84C3-2A0C19E8A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939" y="2579034"/>
            <a:ext cx="314849" cy="37882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6936F76C-A0EF-477E-84FA-E7A35A86FF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36" y="2581680"/>
            <a:ext cx="301733" cy="3729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0" name="Picture 10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8AE02AC1-30E7-4FF3-A204-AECA4DDB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794" y="2565832"/>
            <a:ext cx="302300" cy="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3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3D95C92A-52F2-46BC-BF26-B12D0319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01" y="3134749"/>
            <a:ext cx="314552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5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511B0B6C-2D05-413C-B17D-F76CF429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479" y="3134749"/>
            <a:ext cx="369846" cy="45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xmlns="" id="{5ECBF082-966E-44B1-94FD-8FA86BCB1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39" y="3134749"/>
            <a:ext cx="312249" cy="39100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4" name="Picture 1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B00ADDE1-B384-4480-A405-15BEF377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12" y="3134749"/>
            <a:ext cx="329265" cy="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CD813BCC-37A1-430B-B806-7910A35BD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44" y="3718703"/>
            <a:ext cx="320601" cy="37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xmlns="" id="{0A1C8A96-3452-4F75-B857-7FD458CA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99" y="3718942"/>
            <a:ext cx="302528" cy="378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7" name="Picture 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61017A6F-DF61-43E6-BF2A-5F395C02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03" y="4906901"/>
            <a:ext cx="281549" cy="37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586D1D3A-017E-40B7-B5CC-9779CD086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99" y="4908145"/>
            <a:ext cx="302528" cy="378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9" name="Picture 15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ADC19681-CE69-4637-B40E-00FAB9104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66" y="4317261"/>
            <a:ext cx="315356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3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4B7779B3-BC49-45DB-9E79-1080000F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126" y="3733146"/>
            <a:ext cx="314552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E9782DCB-CB3D-4A51-9521-27D5E39D5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82" y="4309868"/>
            <a:ext cx="348240" cy="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84B0E777-CC5C-4F4A-BDE6-C34C8982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87" y="4298430"/>
            <a:ext cx="314552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xmlns="" id="{A3447CA6-DE22-485F-A100-23D042E20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11" y="4338924"/>
            <a:ext cx="301733" cy="3729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4" name="Picture 15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C2937267-F7F9-44A4-8CBA-0E9E8146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724" y="4900037"/>
            <a:ext cx="315356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7758BC39-9828-4D76-8560-6DE01519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057" y="3701148"/>
            <a:ext cx="348240" cy="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7C9BAC6E-2877-460B-AAE2-66BA79BA4C32}"/>
              </a:ext>
            </a:extLst>
          </p:cNvPr>
          <p:cNvSpPr/>
          <p:nvPr/>
        </p:nvSpPr>
        <p:spPr>
          <a:xfrm>
            <a:off x="1062596" y="2650922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여승은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3DF176C5-F837-4709-ACDB-0B6F47ACC169}"/>
              </a:ext>
            </a:extLst>
          </p:cNvPr>
          <p:cNvSpPr/>
          <p:nvPr/>
        </p:nvSpPr>
        <p:spPr>
          <a:xfrm>
            <a:off x="1062596" y="3231541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정혜진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B9FCD613-51E0-472C-8479-44E6229A89B5}"/>
              </a:ext>
            </a:extLst>
          </p:cNvPr>
          <p:cNvSpPr/>
          <p:nvPr/>
        </p:nvSpPr>
        <p:spPr>
          <a:xfrm>
            <a:off x="1062596" y="3812160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왕초현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D8660D6A-C820-4778-AAEC-5AF1F3EE4036}"/>
              </a:ext>
            </a:extLst>
          </p:cNvPr>
          <p:cNvSpPr/>
          <p:nvPr/>
        </p:nvSpPr>
        <p:spPr>
          <a:xfrm>
            <a:off x="1062596" y="4392779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정지용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19AFC052-0677-43FF-9B02-A98FF7117E5F}"/>
              </a:ext>
            </a:extLst>
          </p:cNvPr>
          <p:cNvSpPr/>
          <p:nvPr/>
        </p:nvSpPr>
        <p:spPr>
          <a:xfrm>
            <a:off x="1062596" y="4973398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박상완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B4FDB4C-9F7B-458E-BC31-380CBA2D6307}"/>
              </a:ext>
            </a:extLst>
          </p:cNvPr>
          <p:cNvSpPr txBox="1"/>
          <p:nvPr/>
        </p:nvSpPr>
        <p:spPr>
          <a:xfrm>
            <a:off x="1780445" y="2126127"/>
            <a:ext cx="161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지금까지 본</a:t>
            </a:r>
            <a:r>
              <a:rPr lang="en-US" altLang="ko-KR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영화목록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D94270D4-3C7E-49E5-8281-533AD4F9C19F}"/>
              </a:ext>
            </a:extLst>
          </p:cNvPr>
          <p:cNvSpPr txBox="1"/>
          <p:nvPr/>
        </p:nvSpPr>
        <p:spPr>
          <a:xfrm>
            <a:off x="6260011" y="2126127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계산식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1A8A6ABD-E510-4206-8AB1-E157B02D1916}"/>
              </a:ext>
            </a:extLst>
          </p:cNvPr>
          <p:cNvSpPr/>
          <p:nvPr/>
        </p:nvSpPr>
        <p:spPr>
          <a:xfrm>
            <a:off x="4851168" y="3367830"/>
            <a:ext cx="955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전체거래수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b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5)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317C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xmlns="" id="{35BDEEB0-0BF1-4E0C-9A91-390042917943}"/>
              </a:ext>
            </a:extLst>
          </p:cNvPr>
          <p:cNvSpPr/>
          <p:nvPr/>
        </p:nvSpPr>
        <p:spPr>
          <a:xfrm>
            <a:off x="4851168" y="2724656"/>
            <a:ext cx="16273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품목을 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317C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동시에 포함하는 </a:t>
            </a:r>
            <a:r>
              <a:rPr lang="ko-KR" altLang="en-US" sz="100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거래수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xmlns="" id="{EED35170-E989-4396-83C0-01985846B05E}"/>
              </a:ext>
            </a:extLst>
          </p:cNvPr>
          <p:cNvGrpSpPr/>
          <p:nvPr/>
        </p:nvGrpSpPr>
        <p:grpSpPr>
          <a:xfrm>
            <a:off x="6551884" y="2700542"/>
            <a:ext cx="1786160" cy="1025117"/>
            <a:chOff x="6403607" y="2691339"/>
            <a:chExt cx="2044688" cy="1173492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xmlns="" id="{31EDF0BF-9ED3-4201-B0E6-D2243570CADA}"/>
                </a:ext>
              </a:extLst>
            </p:cNvPr>
            <p:cNvGrpSpPr/>
            <p:nvPr/>
          </p:nvGrpSpPr>
          <p:grpSpPr>
            <a:xfrm>
              <a:off x="6944501" y="2691339"/>
              <a:ext cx="962901" cy="535186"/>
              <a:chOff x="6951457" y="2691339"/>
              <a:chExt cx="962901" cy="535186"/>
            </a:xfrm>
          </p:grpSpPr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xmlns="" id="{BA9F4253-DC1E-4791-9362-A76980AF1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3594" y="2691339"/>
                <a:ext cx="269848" cy="313244"/>
              </a:xfrm>
              <a:prstGeom prst="rect">
                <a:avLst/>
              </a:prstGeom>
            </p:spPr>
          </p:pic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xmlns="" id="{5F04F03A-4333-4EB8-8338-900929A68C06}"/>
                  </a:ext>
                </a:extLst>
              </p:cNvPr>
              <p:cNvSpPr/>
              <p:nvPr/>
            </p:nvSpPr>
            <p:spPr>
              <a:xfrm>
                <a:off x="7402679" y="2995693"/>
                <a:ext cx="51167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900" b="1" dirty="0" err="1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왕초현</a:t>
                </a:r>
                <a:endParaRPr lang="en-US" altLang="ko-KR" sz="9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xmlns="" id="{BC976C8E-8610-4957-B791-1A3657EBF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2373" y="2691339"/>
                <a:ext cx="269846" cy="296326"/>
              </a:xfrm>
              <a:prstGeom prst="rect">
                <a:avLst/>
              </a:prstGeom>
            </p:spPr>
          </p:pic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xmlns="" id="{ABEBFF2B-2AB9-4ADA-B642-54C247753253}"/>
                  </a:ext>
                </a:extLst>
              </p:cNvPr>
              <p:cNvSpPr/>
              <p:nvPr/>
            </p:nvSpPr>
            <p:spPr>
              <a:xfrm>
                <a:off x="6951457" y="2995693"/>
                <a:ext cx="51167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9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정혜진</a:t>
                </a:r>
                <a:endParaRPr lang="en-US" altLang="ko-KR" sz="9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xmlns="" id="{D45A09B8-40AD-4AF8-8CF4-1E88FBDB0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81983" y="3233883"/>
              <a:ext cx="16879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xmlns="" id="{13703AF5-BF54-4430-9D25-EFAF3ECCFC85}"/>
                </a:ext>
              </a:extLst>
            </p:cNvPr>
            <p:cNvGrpSpPr/>
            <p:nvPr/>
          </p:nvGrpSpPr>
          <p:grpSpPr>
            <a:xfrm>
              <a:off x="6403607" y="3331942"/>
              <a:ext cx="2044688" cy="532889"/>
              <a:chOff x="6403607" y="3331942"/>
              <a:chExt cx="2044688" cy="532889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xmlns="" id="{DCF24570-2951-470E-9070-510B414F8B06}"/>
                  </a:ext>
                </a:extLst>
              </p:cNvPr>
              <p:cNvGrpSpPr/>
              <p:nvPr/>
            </p:nvGrpSpPr>
            <p:grpSpPr>
              <a:xfrm>
                <a:off x="6403607" y="3346614"/>
                <a:ext cx="511679" cy="518217"/>
                <a:chOff x="4779398" y="3568474"/>
                <a:chExt cx="594142" cy="601733"/>
              </a:xfrm>
            </p:grpSpPr>
            <p:pic>
              <p:nvPicPr>
                <p:cNvPr id="157" name="그림 156">
                  <a:extLst>
                    <a:ext uri="{FF2B5EF4-FFF2-40B4-BE49-F238E27FC236}">
                      <a16:creationId xmlns:a16="http://schemas.microsoft.com/office/drawing/2014/main" xmlns="" id="{C1BE8AB3-00DF-4B70-B2C8-14C1C65EB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3470" y="3568474"/>
                  <a:ext cx="265999" cy="308776"/>
                </a:xfrm>
                <a:prstGeom prst="rect">
                  <a:avLst/>
                </a:prstGeom>
              </p:spPr>
            </p:pic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xmlns="" id="{D407030E-4F04-4814-A8AC-50A490C867FA}"/>
                    </a:ext>
                  </a:extLst>
                </p:cNvPr>
                <p:cNvSpPr/>
                <p:nvPr/>
              </p:nvSpPr>
              <p:spPr>
                <a:xfrm>
                  <a:off x="4779398" y="3902174"/>
                  <a:ext cx="594142" cy="268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900" b="1">
                      <a:ln>
                        <a:solidFill>
                          <a:schemeClr val="tx1">
                            <a:lumMod val="50000"/>
                            <a:lumOff val="50000"/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여승은</a:t>
                  </a:r>
                  <a:endParaRPr lang="en-US" altLang="ko-KR" sz="9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xmlns="" id="{EBCDA028-AF90-42D3-9606-7E92DAA46B23}"/>
                  </a:ext>
                </a:extLst>
              </p:cNvPr>
              <p:cNvGrpSpPr/>
              <p:nvPr/>
            </p:nvGrpSpPr>
            <p:grpSpPr>
              <a:xfrm>
                <a:off x="6786859" y="3340558"/>
                <a:ext cx="511679" cy="524273"/>
                <a:chOff x="5246945" y="3561441"/>
                <a:chExt cx="594142" cy="608766"/>
              </a:xfrm>
            </p:grpSpPr>
            <p:pic>
              <p:nvPicPr>
                <p:cNvPr id="155" name="그림 154">
                  <a:extLst>
                    <a:ext uri="{FF2B5EF4-FFF2-40B4-BE49-F238E27FC236}">
                      <a16:creationId xmlns:a16="http://schemas.microsoft.com/office/drawing/2014/main" xmlns="" id="{5212440E-51A0-48FC-9ABC-75F07D334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1015" y="3561441"/>
                  <a:ext cx="266001" cy="308779"/>
                </a:xfrm>
                <a:prstGeom prst="rect">
                  <a:avLst/>
                </a:prstGeom>
              </p:spPr>
            </p:pic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xmlns="" id="{F0D95B8F-795D-49DD-A8F3-5197AF6AE222}"/>
                    </a:ext>
                  </a:extLst>
                </p:cNvPr>
                <p:cNvSpPr/>
                <p:nvPr/>
              </p:nvSpPr>
              <p:spPr>
                <a:xfrm>
                  <a:off x="5246945" y="3902174"/>
                  <a:ext cx="594142" cy="268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900" b="1" dirty="0">
                      <a:ln>
                        <a:solidFill>
                          <a:schemeClr val="tx1">
                            <a:lumMod val="50000"/>
                            <a:lumOff val="50000"/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정혜진</a:t>
                  </a:r>
                  <a:endParaRPr lang="en-US" altLang="ko-KR" sz="9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xmlns="" id="{BDDE489B-8670-4937-8771-0920CE746DB8}"/>
                  </a:ext>
                </a:extLst>
              </p:cNvPr>
              <p:cNvGrpSpPr/>
              <p:nvPr/>
            </p:nvGrpSpPr>
            <p:grpSpPr>
              <a:xfrm>
                <a:off x="7170111" y="3340223"/>
                <a:ext cx="511679" cy="524608"/>
                <a:chOff x="5714493" y="3561052"/>
                <a:chExt cx="594142" cy="609155"/>
              </a:xfrm>
            </p:grpSpPr>
            <p:pic>
              <p:nvPicPr>
                <p:cNvPr id="156" name="그림 155">
                  <a:extLst>
                    <a:ext uri="{FF2B5EF4-FFF2-40B4-BE49-F238E27FC236}">
                      <a16:creationId xmlns:a16="http://schemas.microsoft.com/office/drawing/2014/main" xmlns="" id="{17097DF4-54F4-4DB6-ACCC-09135C0BF5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9952" y="3561052"/>
                  <a:ext cx="263224" cy="305555"/>
                </a:xfrm>
                <a:prstGeom prst="rect">
                  <a:avLst/>
                </a:prstGeom>
              </p:spPr>
            </p:pic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xmlns="" id="{8803C2DC-1F21-4BF1-8AA2-7D317ABBE338}"/>
                    </a:ext>
                  </a:extLst>
                </p:cNvPr>
                <p:cNvSpPr/>
                <p:nvPr/>
              </p:nvSpPr>
              <p:spPr>
                <a:xfrm>
                  <a:off x="5714493" y="3902174"/>
                  <a:ext cx="594142" cy="268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900" b="1">
                      <a:ln>
                        <a:solidFill>
                          <a:schemeClr val="tx1">
                            <a:lumMod val="50000"/>
                            <a:lumOff val="50000"/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왕초현</a:t>
                  </a:r>
                  <a:endParaRPr lang="en-US" altLang="ko-KR" sz="9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xmlns="" id="{7AB7D57F-F097-494E-ACC4-BF15DF17C57B}"/>
                  </a:ext>
                </a:extLst>
              </p:cNvPr>
              <p:cNvGrpSpPr/>
              <p:nvPr/>
            </p:nvGrpSpPr>
            <p:grpSpPr>
              <a:xfrm>
                <a:off x="7553363" y="3340223"/>
                <a:ext cx="511679" cy="524608"/>
                <a:chOff x="6182039" y="3561052"/>
                <a:chExt cx="594142" cy="609155"/>
              </a:xfrm>
            </p:grpSpPr>
            <p:pic>
              <p:nvPicPr>
                <p:cNvPr id="158" name="그림 157">
                  <a:extLst>
                    <a:ext uri="{FF2B5EF4-FFF2-40B4-BE49-F238E27FC236}">
                      <a16:creationId xmlns:a16="http://schemas.microsoft.com/office/drawing/2014/main" xmlns="" id="{0A085B94-170E-4B93-9E4D-6EB97C60F9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7498" y="3561052"/>
                  <a:ext cx="263224" cy="305555"/>
                </a:xfrm>
                <a:prstGeom prst="rect">
                  <a:avLst/>
                </a:prstGeom>
              </p:spPr>
            </p:pic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xmlns="" id="{531B2351-2627-4CE1-9697-F1D3DCFC2211}"/>
                    </a:ext>
                  </a:extLst>
                </p:cNvPr>
                <p:cNvSpPr/>
                <p:nvPr/>
              </p:nvSpPr>
              <p:spPr>
                <a:xfrm>
                  <a:off x="6182039" y="3902174"/>
                  <a:ext cx="594142" cy="268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900" b="1">
                      <a:ln>
                        <a:solidFill>
                          <a:schemeClr val="tx1">
                            <a:lumMod val="50000"/>
                            <a:lumOff val="50000"/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정지용</a:t>
                  </a:r>
                  <a:endParaRPr lang="en-US" altLang="ko-KR" sz="9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xmlns="" id="{45038432-3726-4C8A-A7A3-F2299E951DD5}"/>
                  </a:ext>
                </a:extLst>
              </p:cNvPr>
              <p:cNvGrpSpPr/>
              <p:nvPr/>
            </p:nvGrpSpPr>
            <p:grpSpPr>
              <a:xfrm>
                <a:off x="7936616" y="3331942"/>
                <a:ext cx="511679" cy="532889"/>
                <a:chOff x="6609406" y="3551437"/>
                <a:chExt cx="594142" cy="618770"/>
              </a:xfrm>
            </p:grpSpPr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xmlns="" id="{AB124AAF-8DCE-4119-B917-B7CE251F1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4865" y="3551437"/>
                  <a:ext cx="263224" cy="305555"/>
                </a:xfrm>
                <a:prstGeom prst="rect">
                  <a:avLst/>
                </a:prstGeom>
              </p:spPr>
            </p:pic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xmlns="" id="{9063D66F-5E1D-4CFD-8A59-8938722BD364}"/>
                    </a:ext>
                  </a:extLst>
                </p:cNvPr>
                <p:cNvSpPr/>
                <p:nvPr/>
              </p:nvSpPr>
              <p:spPr>
                <a:xfrm>
                  <a:off x="6609406" y="3902174"/>
                  <a:ext cx="594142" cy="268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900" b="1" dirty="0" err="1">
                      <a:ln>
                        <a:solidFill>
                          <a:schemeClr val="tx1">
                            <a:lumMod val="50000"/>
                            <a:lumOff val="50000"/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박상완</a:t>
                  </a:r>
                  <a:endParaRPr lang="en-US" altLang="ko-KR" sz="9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41" name="이등변 삼각형 240">
            <a:extLst>
              <a:ext uri="{FF2B5EF4-FFF2-40B4-BE49-F238E27FC236}">
                <a16:creationId xmlns:a16="http://schemas.microsoft.com/office/drawing/2014/main" xmlns="" id="{2E833098-A932-4D59-B2BE-4D3B67B4F2FB}"/>
              </a:ext>
            </a:extLst>
          </p:cNvPr>
          <p:cNvSpPr/>
          <p:nvPr/>
        </p:nvSpPr>
        <p:spPr>
          <a:xfrm rot="10800000">
            <a:off x="6139957" y="3980599"/>
            <a:ext cx="857585" cy="137933"/>
          </a:xfrm>
          <a:prstGeom prst="triangle">
            <a:avLst/>
          </a:prstGeom>
          <a:solidFill>
            <a:srgbClr val="317CC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xmlns="" id="{63A52916-B161-4574-A65A-CB4E4879B7AE}"/>
                  </a:ext>
                </a:extLst>
              </p:cNvPr>
              <p:cNvSpPr txBox="1"/>
              <p:nvPr/>
            </p:nvSpPr>
            <p:spPr>
              <a:xfrm>
                <a:off x="5813769" y="4411505"/>
                <a:ext cx="1486639" cy="5335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400" b="1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400" b="1" i="1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sz="2400" b="1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2400" b="1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ko-KR" sz="24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</m:t>
                    </m:r>
                  </m:oMath>
                </a14:m>
                <a:r>
                  <a:rPr lang="ko-KR" altLang="en-US" sz="24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4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0.4</a:t>
                </a:r>
                <a:endParaRPr lang="ko-KR" altLang="en-US" sz="24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63A52916-B161-4574-A65A-CB4E4879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769" y="4411505"/>
                <a:ext cx="1486639" cy="5335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2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직사각형 239">
            <a:extLst>
              <a:ext uri="{FF2B5EF4-FFF2-40B4-BE49-F238E27FC236}">
                <a16:creationId xmlns:a16="http://schemas.microsoft.com/office/drawing/2014/main" xmlns="" id="{EB502648-4997-40B9-B9A6-8A96E14FF5EE}"/>
              </a:ext>
            </a:extLst>
          </p:cNvPr>
          <p:cNvSpPr/>
          <p:nvPr/>
        </p:nvSpPr>
        <p:spPr>
          <a:xfrm>
            <a:off x="4730620" y="2581680"/>
            <a:ext cx="3676258" cy="1230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xmlns="" id="{8368D631-BB80-4490-85AE-9FB51DD81FD5}"/>
              </a:ext>
            </a:extLst>
          </p:cNvPr>
          <p:cNvGraphicFramePr>
            <a:graphicFrameLocks noGrp="1"/>
          </p:cNvGraphicFramePr>
          <p:nvPr/>
        </p:nvGraphicFramePr>
        <p:xfrm>
          <a:off x="1039633" y="2482993"/>
          <a:ext cx="3094560" cy="2895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912">
                  <a:extLst>
                    <a:ext uri="{9D8B030D-6E8A-4147-A177-3AD203B41FA5}">
                      <a16:colId xmlns:a16="http://schemas.microsoft.com/office/drawing/2014/main" xmlns="" val="3402283465"/>
                    </a:ext>
                  </a:extLst>
                </a:gridCol>
                <a:gridCol w="618912">
                  <a:extLst>
                    <a:ext uri="{9D8B030D-6E8A-4147-A177-3AD203B41FA5}">
                      <a16:colId xmlns:a16="http://schemas.microsoft.com/office/drawing/2014/main" xmlns="" val="1768812453"/>
                    </a:ext>
                  </a:extLst>
                </a:gridCol>
                <a:gridCol w="618912">
                  <a:extLst>
                    <a:ext uri="{9D8B030D-6E8A-4147-A177-3AD203B41FA5}">
                      <a16:colId xmlns:a16="http://schemas.microsoft.com/office/drawing/2014/main" xmlns="" val="452445464"/>
                    </a:ext>
                  </a:extLst>
                </a:gridCol>
                <a:gridCol w="618912">
                  <a:extLst>
                    <a:ext uri="{9D8B030D-6E8A-4147-A177-3AD203B41FA5}">
                      <a16:colId xmlns:a16="http://schemas.microsoft.com/office/drawing/2014/main" xmlns="" val="2162688556"/>
                    </a:ext>
                  </a:extLst>
                </a:gridCol>
                <a:gridCol w="618912">
                  <a:extLst>
                    <a:ext uri="{9D8B030D-6E8A-4147-A177-3AD203B41FA5}">
                      <a16:colId xmlns:a16="http://schemas.microsoft.com/office/drawing/2014/main" xmlns="" val="2513516816"/>
                    </a:ext>
                  </a:extLst>
                </a:gridCol>
              </a:tblGrid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7065117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4554815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2318549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3601065"/>
                  </a:ext>
                </a:extLst>
              </a:tr>
              <a:tr h="57915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3462" marR="83462" marT="41731" marB="417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1345911"/>
                  </a:ext>
                </a:extLst>
              </a:tr>
            </a:tbl>
          </a:graphicData>
        </a:graphic>
      </p:graphicFrame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61023" y="5881619"/>
            <a:ext cx="742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포함한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트랙잭션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중에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나타나는 비율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규칙이 얼마나 </a:t>
            </a:r>
            <a:r>
              <a:rPr lang="ko-KR" altLang="en-US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믿을만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한가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연관규칙의 기본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9867551-523D-43A3-A37A-FF77EF6302C0}"/>
              </a:ext>
            </a:extLst>
          </p:cNvPr>
          <p:cNvSpPr txBox="1"/>
          <p:nvPr/>
        </p:nvSpPr>
        <p:spPr>
          <a:xfrm>
            <a:off x="3004044" y="1078638"/>
            <a:ext cx="313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>
                <a:solidFill>
                  <a:srgbClr val="215381"/>
                </a:solidFill>
                <a:ea typeface="나눔스퀘어" panose="020B0600000101010101" pitchFamily="50" charset="-127"/>
              </a:rPr>
              <a:t>신뢰도</a:t>
            </a:r>
            <a:r>
              <a:rPr lang="en-US" altLang="ko-KR" sz="2000" b="1" u="sng" dirty="0">
                <a:solidFill>
                  <a:srgbClr val="215381"/>
                </a:solidFill>
                <a:ea typeface="나눔스퀘어" panose="020B0600000101010101" pitchFamily="50" charset="-127"/>
              </a:rPr>
              <a:t>(Confidence) </a:t>
            </a:r>
            <a:r>
              <a:rPr lang="ko-KR" altLang="en-US" sz="2000" b="1" u="sng" dirty="0">
                <a:solidFill>
                  <a:srgbClr val="215381"/>
                </a:solidFill>
                <a:ea typeface="나눔스퀘어" panose="020B0600000101010101" pitchFamily="50" charset="-127"/>
              </a:rPr>
              <a:t>계산</a:t>
            </a:r>
            <a:endParaRPr lang="en-US" altLang="ko-KR" sz="2000" dirty="0"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4DC9EB3-67D0-4E45-BAF2-C4DFB462F190}"/>
              </a:ext>
            </a:extLst>
          </p:cNvPr>
          <p:cNvGrpSpPr/>
          <p:nvPr/>
        </p:nvGrpSpPr>
        <p:grpSpPr>
          <a:xfrm>
            <a:off x="601825" y="1599444"/>
            <a:ext cx="7940351" cy="3969069"/>
            <a:chOff x="601825" y="1763485"/>
            <a:chExt cx="7940351" cy="396906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2B92F922-F2B9-4517-935B-DA1C6599DD73}"/>
                </a:ext>
              </a:extLst>
            </p:cNvPr>
            <p:cNvSpPr/>
            <p:nvPr/>
          </p:nvSpPr>
          <p:spPr>
            <a:xfrm>
              <a:off x="601825" y="1763485"/>
              <a:ext cx="7940351" cy="3969069"/>
            </a:xfrm>
            <a:prstGeom prst="roundRect">
              <a:avLst>
                <a:gd name="adj" fmla="val 3186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85364A76-F7F0-43A5-834F-E4FE0E6984F1}"/>
                </a:ext>
              </a:extLst>
            </p:cNvPr>
            <p:cNvSpPr/>
            <p:nvPr/>
          </p:nvSpPr>
          <p:spPr>
            <a:xfrm>
              <a:off x="601825" y="1763486"/>
              <a:ext cx="7940351" cy="399274"/>
            </a:xfrm>
            <a:custGeom>
              <a:avLst/>
              <a:gdLst>
                <a:gd name="connsiteX0" fmla="*/ 116860 w 7940351"/>
                <a:gd name="connsiteY0" fmla="*/ 0 h 399274"/>
                <a:gd name="connsiteX1" fmla="*/ 7823491 w 7940351"/>
                <a:gd name="connsiteY1" fmla="*/ 0 h 399274"/>
                <a:gd name="connsiteX2" fmla="*/ 7940351 w 7940351"/>
                <a:gd name="connsiteY2" fmla="*/ 116860 h 399274"/>
                <a:gd name="connsiteX3" fmla="*/ 7940351 w 7940351"/>
                <a:gd name="connsiteY3" fmla="*/ 282414 h 399274"/>
                <a:gd name="connsiteX4" fmla="*/ 7940350 w 7940351"/>
                <a:gd name="connsiteY4" fmla="*/ 282419 h 399274"/>
                <a:gd name="connsiteX5" fmla="*/ 7940350 w 7940351"/>
                <a:gd name="connsiteY5" fmla="*/ 399274 h 399274"/>
                <a:gd name="connsiteX6" fmla="*/ 7823491 w 7940351"/>
                <a:gd name="connsiteY6" fmla="*/ 399274 h 399274"/>
                <a:gd name="connsiteX7" fmla="*/ 116860 w 7940351"/>
                <a:gd name="connsiteY7" fmla="*/ 399274 h 399274"/>
                <a:gd name="connsiteX8" fmla="*/ 0 w 7940351"/>
                <a:gd name="connsiteY8" fmla="*/ 399274 h 399274"/>
                <a:gd name="connsiteX9" fmla="*/ 0 w 7940351"/>
                <a:gd name="connsiteY9" fmla="*/ 282414 h 399274"/>
                <a:gd name="connsiteX10" fmla="*/ 0 w 7940351"/>
                <a:gd name="connsiteY10" fmla="*/ 266482 h 399274"/>
                <a:gd name="connsiteX11" fmla="*/ 0 w 7940351"/>
                <a:gd name="connsiteY11" fmla="*/ 116860 h 399274"/>
                <a:gd name="connsiteX12" fmla="*/ 116860 w 7940351"/>
                <a:gd name="connsiteY12" fmla="*/ 0 h 3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40351" h="399274">
                  <a:moveTo>
                    <a:pt x="116860" y="0"/>
                  </a:moveTo>
                  <a:lnTo>
                    <a:pt x="7823491" y="0"/>
                  </a:lnTo>
                  <a:cubicBezTo>
                    <a:pt x="7888031" y="0"/>
                    <a:pt x="7940351" y="52320"/>
                    <a:pt x="7940351" y="116860"/>
                  </a:cubicBezTo>
                  <a:lnTo>
                    <a:pt x="7940351" y="282414"/>
                  </a:lnTo>
                  <a:lnTo>
                    <a:pt x="7940350" y="282419"/>
                  </a:lnTo>
                  <a:lnTo>
                    <a:pt x="7940350" y="399274"/>
                  </a:lnTo>
                  <a:lnTo>
                    <a:pt x="7823491" y="399274"/>
                  </a:lnTo>
                  <a:lnTo>
                    <a:pt x="116860" y="399274"/>
                  </a:lnTo>
                  <a:lnTo>
                    <a:pt x="0" y="399274"/>
                  </a:lnTo>
                  <a:lnTo>
                    <a:pt x="0" y="282414"/>
                  </a:lnTo>
                  <a:lnTo>
                    <a:pt x="0" y="266482"/>
                  </a:lnTo>
                  <a:lnTo>
                    <a:pt x="0" y="116860"/>
                  </a:lnTo>
                  <a:cubicBezTo>
                    <a:pt x="0" y="52320"/>
                    <a:pt x="52320" y="0"/>
                    <a:pt x="11686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Q.</a:t>
              </a:r>
              <a:r>
                <a:rPr lang="ko-KR" altLang="en-US" sz="16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 반지의 </a:t>
              </a:r>
              <a:r>
                <a:rPr lang="ko-KR" altLang="en-US" sz="1600" b="1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제왕을 본 사람은 </a:t>
              </a:r>
              <a:r>
                <a:rPr lang="ko-KR" altLang="en-US" sz="16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회사원도 같이 볼 것이다</a:t>
              </a:r>
              <a:r>
                <a:rPr lang="en-US" altLang="ko-KR" sz="16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a:rPr>
                <a:t>?</a:t>
              </a:r>
              <a:endPara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BB669ED7-7F9C-409E-A26C-C7EE365D5902}"/>
                </a:ext>
              </a:extLst>
            </p:cNvPr>
            <p:cNvCxnSpPr/>
            <p:nvPr/>
          </p:nvCxnSpPr>
          <p:spPr>
            <a:xfrm>
              <a:off x="4572000" y="2476983"/>
              <a:ext cx="0" cy="29857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6" name="Picture 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D8622E73-8CD6-4623-A015-F81EF338E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03" y="2572881"/>
            <a:ext cx="281549" cy="37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xmlns="" id="{4552E551-6DB1-4145-84C3-2A0C19E8A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939" y="2579034"/>
            <a:ext cx="314849" cy="37882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6936F76C-A0EF-477E-84FA-E7A35A86FF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36" y="2581680"/>
            <a:ext cx="301733" cy="3729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0" name="Picture 10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8AE02AC1-30E7-4FF3-A204-AECA4DDB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794" y="2565832"/>
            <a:ext cx="302300" cy="3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3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3D95C92A-52F2-46BC-BF26-B12D0319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01" y="3134749"/>
            <a:ext cx="314552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5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511B0B6C-2D05-413C-B17D-F76CF429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479" y="3134749"/>
            <a:ext cx="369846" cy="45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xmlns="" id="{5ECBF082-966E-44B1-94FD-8FA86BCB1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39" y="3134749"/>
            <a:ext cx="312249" cy="39100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4" name="Picture 1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B00ADDE1-B384-4480-A405-15BEF377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12" y="3134749"/>
            <a:ext cx="329265" cy="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CD813BCC-37A1-430B-B806-7910A35BD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44" y="3718703"/>
            <a:ext cx="320601" cy="37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xmlns="" id="{0A1C8A96-3452-4F75-B857-7FD458CA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99" y="3718942"/>
            <a:ext cx="302528" cy="378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7" name="Picture 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61017A6F-DF61-43E6-BF2A-5F395C02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03" y="4906901"/>
            <a:ext cx="281549" cy="37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xmlns="" id="{586D1D3A-017E-40B7-B5CC-9779CD086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99" y="4908145"/>
            <a:ext cx="302528" cy="3788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9" name="Picture 15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ADC19681-CE69-4637-B40E-00FAB9104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266" y="4317261"/>
            <a:ext cx="315356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3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4B7779B3-BC49-45DB-9E79-1080000F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126" y="3733146"/>
            <a:ext cx="314552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E9782DCB-CB3D-4A51-9521-27D5E39D5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82" y="4309868"/>
            <a:ext cx="348240" cy="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84B0E777-CC5C-4F4A-BDE6-C34C8982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87" y="4298430"/>
            <a:ext cx="314552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xmlns="" id="{A3447CA6-DE22-485F-A100-23D042E20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11" y="4338924"/>
            <a:ext cx="301733" cy="3729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4" name="Picture 15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C2937267-F7F9-44A4-8CBA-0E9E8146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724" y="4900037"/>
            <a:ext cx="315356" cy="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7758BC39-9828-4D76-8560-6DE01519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057" y="3701148"/>
            <a:ext cx="348240" cy="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7C9BAC6E-2877-460B-AAE2-66BA79BA4C32}"/>
              </a:ext>
            </a:extLst>
          </p:cNvPr>
          <p:cNvSpPr/>
          <p:nvPr/>
        </p:nvSpPr>
        <p:spPr>
          <a:xfrm>
            <a:off x="1062596" y="2650922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여승은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3DF176C5-F837-4709-ACDB-0B6F47ACC169}"/>
              </a:ext>
            </a:extLst>
          </p:cNvPr>
          <p:cNvSpPr/>
          <p:nvPr/>
        </p:nvSpPr>
        <p:spPr>
          <a:xfrm>
            <a:off x="1062596" y="3231541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정혜진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B9FCD613-51E0-472C-8479-44E6229A89B5}"/>
              </a:ext>
            </a:extLst>
          </p:cNvPr>
          <p:cNvSpPr/>
          <p:nvPr/>
        </p:nvSpPr>
        <p:spPr>
          <a:xfrm>
            <a:off x="1062596" y="3812160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왕초현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D8660D6A-C820-4778-AAEC-5AF1F3EE4036}"/>
              </a:ext>
            </a:extLst>
          </p:cNvPr>
          <p:cNvSpPr/>
          <p:nvPr/>
        </p:nvSpPr>
        <p:spPr>
          <a:xfrm>
            <a:off x="1062596" y="4392779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정지용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19AFC052-0677-43FF-9B02-A98FF7117E5F}"/>
              </a:ext>
            </a:extLst>
          </p:cNvPr>
          <p:cNvSpPr/>
          <p:nvPr/>
        </p:nvSpPr>
        <p:spPr>
          <a:xfrm>
            <a:off x="1062596" y="4973398"/>
            <a:ext cx="57679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박상완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B4FDB4C-9F7B-458E-BC31-380CBA2D6307}"/>
              </a:ext>
            </a:extLst>
          </p:cNvPr>
          <p:cNvSpPr txBox="1"/>
          <p:nvPr/>
        </p:nvSpPr>
        <p:spPr>
          <a:xfrm>
            <a:off x="1780445" y="2126127"/>
            <a:ext cx="161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지금까지 본</a:t>
            </a:r>
            <a:r>
              <a:rPr lang="en-US" altLang="ko-KR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영화목록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D94270D4-3C7E-49E5-8281-533AD4F9C19F}"/>
              </a:ext>
            </a:extLst>
          </p:cNvPr>
          <p:cNvSpPr txBox="1"/>
          <p:nvPr/>
        </p:nvSpPr>
        <p:spPr>
          <a:xfrm>
            <a:off x="6260011" y="2126127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계산식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1A8A6ABD-E510-4206-8AB1-E157B02D1916}"/>
              </a:ext>
            </a:extLst>
          </p:cNvPr>
          <p:cNvSpPr/>
          <p:nvPr/>
        </p:nvSpPr>
        <p:spPr>
          <a:xfrm>
            <a:off x="4851168" y="3367830"/>
            <a:ext cx="15071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포함하는 </a:t>
            </a:r>
            <a:r>
              <a:rPr lang="ko-KR" altLang="en-US" sz="100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거래수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(4)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xmlns="" id="{35BDEEB0-0BF1-4E0C-9A91-390042917943}"/>
              </a:ext>
            </a:extLst>
          </p:cNvPr>
          <p:cNvSpPr/>
          <p:nvPr/>
        </p:nvSpPr>
        <p:spPr>
          <a:xfrm>
            <a:off x="4851168" y="2724656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 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317C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 포함하는 </a:t>
            </a:r>
            <a:r>
              <a:rPr lang="ko-KR" altLang="en-US" sz="100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거래수</a:t>
            </a:r>
            <a:r>
              <a:rPr lang="ko-KR" altLang="en-US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</a:t>
            </a: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xmlns="" id="{31EDF0BF-9ED3-4201-B0E6-D2243570CADA}"/>
              </a:ext>
            </a:extLst>
          </p:cNvPr>
          <p:cNvGrpSpPr/>
          <p:nvPr/>
        </p:nvGrpSpPr>
        <p:grpSpPr>
          <a:xfrm>
            <a:off x="7024388" y="2700542"/>
            <a:ext cx="841153" cy="467518"/>
            <a:chOff x="6951457" y="2691339"/>
            <a:chExt cx="962901" cy="535186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xmlns="" id="{BA9F4253-DC1E-4791-9362-A76980AF1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3594" y="2691339"/>
              <a:ext cx="269848" cy="313244"/>
            </a:xfrm>
            <a:prstGeom prst="rect">
              <a:avLst/>
            </a:prstGeom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5F04F03A-4333-4EB8-8338-900929A68C06}"/>
                </a:ext>
              </a:extLst>
            </p:cNvPr>
            <p:cNvSpPr/>
            <p:nvPr/>
          </p:nvSpPr>
          <p:spPr>
            <a:xfrm>
              <a:off x="7402679" y="2995693"/>
              <a:ext cx="51167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dirty="0" err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왕초현</a:t>
              </a:r>
              <a:endParaRPr lang="en-US" altLang="ko-KR" sz="9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xmlns="" id="{BC976C8E-8610-4957-B791-1A3657EB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2373" y="2691339"/>
              <a:ext cx="269846" cy="296326"/>
            </a:xfrm>
            <a:prstGeom prst="rect">
              <a:avLst/>
            </a:prstGeom>
          </p:spPr>
        </p:pic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xmlns="" id="{ABEBFF2B-2AB9-4ADA-B642-54C247753253}"/>
                </a:ext>
              </a:extLst>
            </p:cNvPr>
            <p:cNvSpPr/>
            <p:nvPr/>
          </p:nvSpPr>
          <p:spPr>
            <a:xfrm>
              <a:off x="6951457" y="2995693"/>
              <a:ext cx="51167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정혜진</a:t>
              </a:r>
              <a:endParaRPr lang="en-US" altLang="ko-KR" sz="9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xmlns="" id="{D45A09B8-40AD-4AF8-8CF4-1E88FBDB0126}"/>
              </a:ext>
            </a:extLst>
          </p:cNvPr>
          <p:cNvCxnSpPr>
            <a:cxnSpLocks/>
          </p:cNvCxnSpPr>
          <p:nvPr/>
        </p:nvCxnSpPr>
        <p:spPr>
          <a:xfrm>
            <a:off x="6707706" y="3174487"/>
            <a:ext cx="14745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DCF24570-2951-470E-9070-510B414F8B06}"/>
              </a:ext>
            </a:extLst>
          </p:cNvPr>
          <p:cNvGrpSpPr/>
          <p:nvPr/>
        </p:nvGrpSpPr>
        <p:grpSpPr>
          <a:xfrm>
            <a:off x="6551884" y="3272965"/>
            <a:ext cx="446983" cy="452694"/>
            <a:chOff x="4779398" y="3568474"/>
            <a:chExt cx="594142" cy="601733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xmlns="" id="{C1BE8AB3-00DF-4B70-B2C8-14C1C65EB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470" y="3568474"/>
              <a:ext cx="265999" cy="308776"/>
            </a:xfrm>
            <a:prstGeom prst="rect">
              <a:avLst/>
            </a:prstGeom>
          </p:spPr>
        </p:pic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xmlns="" id="{D407030E-4F04-4814-A8AC-50A490C867FA}"/>
                </a:ext>
              </a:extLst>
            </p:cNvPr>
            <p:cNvSpPr/>
            <p:nvPr/>
          </p:nvSpPr>
          <p:spPr>
            <a:xfrm>
              <a:off x="4779398" y="3902174"/>
              <a:ext cx="594142" cy="268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여승은</a:t>
              </a:r>
              <a:endParaRPr lang="en-US" altLang="ko-KR" sz="9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BCDA028-AF90-42D3-9606-7E92DAA46B23}"/>
              </a:ext>
            </a:extLst>
          </p:cNvPr>
          <p:cNvGrpSpPr/>
          <p:nvPr/>
        </p:nvGrpSpPr>
        <p:grpSpPr>
          <a:xfrm>
            <a:off x="6998276" y="3267675"/>
            <a:ext cx="446983" cy="457984"/>
            <a:chOff x="5246945" y="3561441"/>
            <a:chExt cx="594142" cy="608766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xmlns="" id="{5212440E-51A0-48FC-9ABC-75F07D33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015" y="3561441"/>
              <a:ext cx="266001" cy="308779"/>
            </a:xfrm>
            <a:prstGeom prst="rect">
              <a:avLst/>
            </a:prstGeom>
          </p:spPr>
        </p:pic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xmlns="" id="{F0D95B8F-795D-49DD-A8F3-5197AF6AE222}"/>
                </a:ext>
              </a:extLst>
            </p:cNvPr>
            <p:cNvSpPr/>
            <p:nvPr/>
          </p:nvSpPr>
          <p:spPr>
            <a:xfrm>
              <a:off x="5246945" y="3902174"/>
              <a:ext cx="594142" cy="268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정혜진</a:t>
              </a:r>
              <a:endParaRPr lang="en-US" altLang="ko-KR" sz="9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BDDE489B-8670-4937-8771-0920CE746DB8}"/>
              </a:ext>
            </a:extLst>
          </p:cNvPr>
          <p:cNvGrpSpPr/>
          <p:nvPr/>
        </p:nvGrpSpPr>
        <p:grpSpPr>
          <a:xfrm>
            <a:off x="7444668" y="3267382"/>
            <a:ext cx="446983" cy="458277"/>
            <a:chOff x="5714493" y="3561052"/>
            <a:chExt cx="594142" cy="609155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xmlns="" id="{17097DF4-54F4-4DB6-ACCC-09135C0B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952" y="3561052"/>
              <a:ext cx="263224" cy="305555"/>
            </a:xfrm>
            <a:prstGeom prst="rect">
              <a:avLst/>
            </a:prstGeom>
          </p:spPr>
        </p:pic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xmlns="" id="{8803C2DC-1F21-4BF1-8AA2-7D317ABBE338}"/>
                </a:ext>
              </a:extLst>
            </p:cNvPr>
            <p:cNvSpPr/>
            <p:nvPr/>
          </p:nvSpPr>
          <p:spPr>
            <a:xfrm>
              <a:off x="5714493" y="3902174"/>
              <a:ext cx="594142" cy="268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왕초현</a:t>
              </a:r>
              <a:endParaRPr lang="en-US" altLang="ko-KR" sz="9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45038432-3726-4C8A-A7A3-F2299E951DD5}"/>
              </a:ext>
            </a:extLst>
          </p:cNvPr>
          <p:cNvGrpSpPr/>
          <p:nvPr/>
        </p:nvGrpSpPr>
        <p:grpSpPr>
          <a:xfrm>
            <a:off x="7891061" y="3260148"/>
            <a:ext cx="446983" cy="465511"/>
            <a:chOff x="6609406" y="3551437"/>
            <a:chExt cx="594142" cy="618770"/>
          </a:xfrm>
        </p:grpSpPr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xmlns="" id="{AB124AAF-8DCE-4119-B917-B7CE251F1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4865" y="3551437"/>
              <a:ext cx="263224" cy="305555"/>
            </a:xfrm>
            <a:prstGeom prst="rect">
              <a:avLst/>
            </a:prstGeom>
          </p:spPr>
        </p:pic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xmlns="" id="{9063D66F-5E1D-4CFD-8A59-8938722BD364}"/>
                </a:ext>
              </a:extLst>
            </p:cNvPr>
            <p:cNvSpPr/>
            <p:nvPr/>
          </p:nvSpPr>
          <p:spPr>
            <a:xfrm>
              <a:off x="6609406" y="3902174"/>
              <a:ext cx="594142" cy="268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dirty="0" err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박상완</a:t>
              </a:r>
              <a:endParaRPr lang="en-US" altLang="ko-KR" sz="9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1" name="이등변 삼각형 240">
            <a:extLst>
              <a:ext uri="{FF2B5EF4-FFF2-40B4-BE49-F238E27FC236}">
                <a16:creationId xmlns:a16="http://schemas.microsoft.com/office/drawing/2014/main" xmlns="" id="{2E833098-A932-4D59-B2BE-4D3B67B4F2FB}"/>
              </a:ext>
            </a:extLst>
          </p:cNvPr>
          <p:cNvSpPr/>
          <p:nvPr/>
        </p:nvSpPr>
        <p:spPr>
          <a:xfrm rot="10800000">
            <a:off x="6139957" y="3980599"/>
            <a:ext cx="857585" cy="137933"/>
          </a:xfrm>
          <a:prstGeom prst="triangle">
            <a:avLst/>
          </a:prstGeom>
          <a:solidFill>
            <a:srgbClr val="317CC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xmlns="" id="{63A52916-B161-4574-A65A-CB4E4879B7AE}"/>
                  </a:ext>
                </a:extLst>
              </p:cNvPr>
              <p:cNvSpPr txBox="1"/>
              <p:nvPr/>
            </p:nvSpPr>
            <p:spPr>
              <a:xfrm>
                <a:off x="5813769" y="4411505"/>
                <a:ext cx="1486639" cy="53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400" b="1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400" b="1" i="1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sz="2400" b="1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2400" b="1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ko-KR" sz="24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</m:t>
                    </m:r>
                  </m:oMath>
                </a14:m>
                <a:r>
                  <a:rPr lang="ko-KR" altLang="en-US" sz="24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4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0.5</a:t>
                </a:r>
                <a:endParaRPr lang="ko-KR" altLang="en-US" sz="24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63A52916-B161-4574-A65A-CB4E4879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769" y="4411505"/>
                <a:ext cx="1486639" cy="5317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2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xmlns="" id="{21B64BE3-478E-416D-8A3D-F65A8205C135}"/>
              </a:ext>
            </a:extLst>
          </p:cNvPr>
          <p:cNvSpPr/>
          <p:nvPr/>
        </p:nvSpPr>
        <p:spPr>
          <a:xfrm rot="10800000">
            <a:off x="601823" y="5370744"/>
            <a:ext cx="7940351" cy="897975"/>
          </a:xfrm>
          <a:custGeom>
            <a:avLst/>
            <a:gdLst>
              <a:gd name="connsiteX0" fmla="*/ 116860 w 7940351"/>
              <a:gd name="connsiteY0" fmla="*/ 0 h 399274"/>
              <a:gd name="connsiteX1" fmla="*/ 7823491 w 7940351"/>
              <a:gd name="connsiteY1" fmla="*/ 0 h 399274"/>
              <a:gd name="connsiteX2" fmla="*/ 7940351 w 7940351"/>
              <a:gd name="connsiteY2" fmla="*/ 116860 h 399274"/>
              <a:gd name="connsiteX3" fmla="*/ 7940351 w 7940351"/>
              <a:gd name="connsiteY3" fmla="*/ 282414 h 399274"/>
              <a:gd name="connsiteX4" fmla="*/ 7940350 w 7940351"/>
              <a:gd name="connsiteY4" fmla="*/ 282419 h 399274"/>
              <a:gd name="connsiteX5" fmla="*/ 7940350 w 7940351"/>
              <a:gd name="connsiteY5" fmla="*/ 399274 h 399274"/>
              <a:gd name="connsiteX6" fmla="*/ 7823491 w 7940351"/>
              <a:gd name="connsiteY6" fmla="*/ 399274 h 399274"/>
              <a:gd name="connsiteX7" fmla="*/ 116860 w 7940351"/>
              <a:gd name="connsiteY7" fmla="*/ 399274 h 399274"/>
              <a:gd name="connsiteX8" fmla="*/ 0 w 7940351"/>
              <a:gd name="connsiteY8" fmla="*/ 399274 h 399274"/>
              <a:gd name="connsiteX9" fmla="*/ 0 w 7940351"/>
              <a:gd name="connsiteY9" fmla="*/ 282414 h 399274"/>
              <a:gd name="connsiteX10" fmla="*/ 0 w 7940351"/>
              <a:gd name="connsiteY10" fmla="*/ 266482 h 399274"/>
              <a:gd name="connsiteX11" fmla="*/ 0 w 7940351"/>
              <a:gd name="connsiteY11" fmla="*/ 116860 h 399274"/>
              <a:gd name="connsiteX12" fmla="*/ 116860 w 7940351"/>
              <a:gd name="connsiteY12" fmla="*/ 0 h 39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40351" h="399274">
                <a:moveTo>
                  <a:pt x="116860" y="0"/>
                </a:moveTo>
                <a:lnTo>
                  <a:pt x="7823491" y="0"/>
                </a:lnTo>
                <a:cubicBezTo>
                  <a:pt x="7888031" y="0"/>
                  <a:pt x="7940351" y="52320"/>
                  <a:pt x="7940351" y="116860"/>
                </a:cubicBezTo>
                <a:lnTo>
                  <a:pt x="7940351" y="282414"/>
                </a:lnTo>
                <a:lnTo>
                  <a:pt x="7940350" y="282419"/>
                </a:lnTo>
                <a:lnTo>
                  <a:pt x="7940350" y="399274"/>
                </a:lnTo>
                <a:lnTo>
                  <a:pt x="7823491" y="399274"/>
                </a:lnTo>
                <a:lnTo>
                  <a:pt x="116860" y="399274"/>
                </a:lnTo>
                <a:lnTo>
                  <a:pt x="0" y="399274"/>
                </a:lnTo>
                <a:lnTo>
                  <a:pt x="0" y="282414"/>
                </a:lnTo>
                <a:lnTo>
                  <a:pt x="0" y="266482"/>
                </a:lnTo>
                <a:lnTo>
                  <a:pt x="0" y="116860"/>
                </a:lnTo>
                <a:cubicBezTo>
                  <a:pt x="0" y="52320"/>
                  <a:pt x="52320" y="0"/>
                  <a:pt x="11686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7C085A-8814-44C9-BFB8-4CB754621C4A}" type="datetime1">
              <a:rPr lang="ko-KR" altLang="en-US" smtClean="0"/>
              <a:t>2019-08-06</a:t>
            </a:fld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35370" y="6675428"/>
            <a:ext cx="2057400" cy="182572"/>
          </a:xfrm>
        </p:spPr>
        <p:txBody>
          <a:bodyPr/>
          <a:lstStyle/>
          <a:p>
            <a:fld id="{B0197802-7672-4A71-82A0-78001C8EF422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  <a:endParaRPr lang="ko-KR" altLang="en-US" dirty="0"/>
          </a:p>
        </p:txBody>
      </p:sp>
      <p:sp>
        <p:nvSpPr>
          <p:cNvPr id="2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7403433" y="6667407"/>
            <a:ext cx="1740568" cy="195453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미래전략부문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527" y="203210"/>
            <a:ext cx="583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연관규칙의 기본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xmlns="" id="{932B5F1E-42BC-4AA1-9524-C08D8EEDD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80405"/>
              </p:ext>
            </p:extLst>
          </p:nvPr>
        </p:nvGraphicFramePr>
        <p:xfrm>
          <a:off x="1130348" y="2482994"/>
          <a:ext cx="2852345" cy="266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69">
                  <a:extLst>
                    <a:ext uri="{9D8B030D-6E8A-4147-A177-3AD203B41FA5}">
                      <a16:colId xmlns:a16="http://schemas.microsoft.com/office/drawing/2014/main" xmlns="" val="3402283465"/>
                    </a:ext>
                  </a:extLst>
                </a:gridCol>
                <a:gridCol w="570469">
                  <a:extLst>
                    <a:ext uri="{9D8B030D-6E8A-4147-A177-3AD203B41FA5}">
                      <a16:colId xmlns:a16="http://schemas.microsoft.com/office/drawing/2014/main" xmlns="" val="1768812453"/>
                    </a:ext>
                  </a:extLst>
                </a:gridCol>
                <a:gridCol w="570469">
                  <a:extLst>
                    <a:ext uri="{9D8B030D-6E8A-4147-A177-3AD203B41FA5}">
                      <a16:colId xmlns:a16="http://schemas.microsoft.com/office/drawing/2014/main" xmlns="" val="452445464"/>
                    </a:ext>
                  </a:extLst>
                </a:gridCol>
                <a:gridCol w="570469">
                  <a:extLst>
                    <a:ext uri="{9D8B030D-6E8A-4147-A177-3AD203B41FA5}">
                      <a16:colId xmlns:a16="http://schemas.microsoft.com/office/drawing/2014/main" xmlns="" val="2162688556"/>
                    </a:ext>
                  </a:extLst>
                </a:gridCol>
                <a:gridCol w="570469">
                  <a:extLst>
                    <a:ext uri="{9D8B030D-6E8A-4147-A177-3AD203B41FA5}">
                      <a16:colId xmlns:a16="http://schemas.microsoft.com/office/drawing/2014/main" xmlns="" val="2513516816"/>
                    </a:ext>
                  </a:extLst>
                </a:gridCol>
              </a:tblGrid>
              <a:tr h="533822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7065117"/>
                  </a:ext>
                </a:extLst>
              </a:tr>
              <a:tr h="533822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4554815"/>
                  </a:ext>
                </a:extLst>
              </a:tr>
              <a:tr h="533822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2318549"/>
                  </a:ext>
                </a:extLst>
              </a:tr>
              <a:tr h="533822"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3601065"/>
                  </a:ext>
                </a:extLst>
              </a:tr>
              <a:tr h="533822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929" marR="76929" marT="38465" marB="384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1345911"/>
                  </a:ext>
                </a:extLst>
              </a:tr>
            </a:tbl>
          </a:graphicData>
        </a:graphic>
      </p:graphicFrame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xmlns="" id="{54971218-F9E6-4E75-979E-8C381CB84603}"/>
              </a:ext>
            </a:extLst>
          </p:cNvPr>
          <p:cNvSpPr/>
          <p:nvPr/>
        </p:nvSpPr>
        <p:spPr>
          <a:xfrm>
            <a:off x="601825" y="1599444"/>
            <a:ext cx="7940351" cy="4669276"/>
          </a:xfrm>
          <a:prstGeom prst="roundRect">
            <a:avLst>
              <a:gd name="adj" fmla="val 31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xmlns="" id="{633FD5A0-F9C2-4E41-9270-B66D15E696E5}"/>
              </a:ext>
            </a:extLst>
          </p:cNvPr>
          <p:cNvSpPr/>
          <p:nvPr/>
        </p:nvSpPr>
        <p:spPr>
          <a:xfrm>
            <a:off x="601825" y="1599445"/>
            <a:ext cx="7940351" cy="399274"/>
          </a:xfrm>
          <a:custGeom>
            <a:avLst/>
            <a:gdLst>
              <a:gd name="connsiteX0" fmla="*/ 116860 w 7940351"/>
              <a:gd name="connsiteY0" fmla="*/ 0 h 399274"/>
              <a:gd name="connsiteX1" fmla="*/ 7823491 w 7940351"/>
              <a:gd name="connsiteY1" fmla="*/ 0 h 399274"/>
              <a:gd name="connsiteX2" fmla="*/ 7940351 w 7940351"/>
              <a:gd name="connsiteY2" fmla="*/ 116860 h 399274"/>
              <a:gd name="connsiteX3" fmla="*/ 7940351 w 7940351"/>
              <a:gd name="connsiteY3" fmla="*/ 282414 h 399274"/>
              <a:gd name="connsiteX4" fmla="*/ 7940350 w 7940351"/>
              <a:gd name="connsiteY4" fmla="*/ 282419 h 399274"/>
              <a:gd name="connsiteX5" fmla="*/ 7940350 w 7940351"/>
              <a:gd name="connsiteY5" fmla="*/ 399274 h 399274"/>
              <a:gd name="connsiteX6" fmla="*/ 7823491 w 7940351"/>
              <a:gd name="connsiteY6" fmla="*/ 399274 h 399274"/>
              <a:gd name="connsiteX7" fmla="*/ 116860 w 7940351"/>
              <a:gd name="connsiteY7" fmla="*/ 399274 h 399274"/>
              <a:gd name="connsiteX8" fmla="*/ 0 w 7940351"/>
              <a:gd name="connsiteY8" fmla="*/ 399274 h 399274"/>
              <a:gd name="connsiteX9" fmla="*/ 0 w 7940351"/>
              <a:gd name="connsiteY9" fmla="*/ 282414 h 399274"/>
              <a:gd name="connsiteX10" fmla="*/ 0 w 7940351"/>
              <a:gd name="connsiteY10" fmla="*/ 266482 h 399274"/>
              <a:gd name="connsiteX11" fmla="*/ 0 w 7940351"/>
              <a:gd name="connsiteY11" fmla="*/ 116860 h 399274"/>
              <a:gd name="connsiteX12" fmla="*/ 116860 w 7940351"/>
              <a:gd name="connsiteY12" fmla="*/ 0 h 39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40351" h="399274">
                <a:moveTo>
                  <a:pt x="116860" y="0"/>
                </a:moveTo>
                <a:lnTo>
                  <a:pt x="7823491" y="0"/>
                </a:lnTo>
                <a:cubicBezTo>
                  <a:pt x="7888031" y="0"/>
                  <a:pt x="7940351" y="52320"/>
                  <a:pt x="7940351" y="116860"/>
                </a:cubicBezTo>
                <a:lnTo>
                  <a:pt x="7940351" y="282414"/>
                </a:lnTo>
                <a:lnTo>
                  <a:pt x="7940350" y="282419"/>
                </a:lnTo>
                <a:lnTo>
                  <a:pt x="7940350" y="399274"/>
                </a:lnTo>
                <a:lnTo>
                  <a:pt x="7823491" y="399274"/>
                </a:lnTo>
                <a:lnTo>
                  <a:pt x="116860" y="399274"/>
                </a:lnTo>
                <a:lnTo>
                  <a:pt x="0" y="399274"/>
                </a:lnTo>
                <a:lnTo>
                  <a:pt x="0" y="282414"/>
                </a:lnTo>
                <a:lnTo>
                  <a:pt x="0" y="266482"/>
                </a:lnTo>
                <a:lnTo>
                  <a:pt x="0" y="116860"/>
                </a:lnTo>
                <a:cubicBezTo>
                  <a:pt x="0" y="52320"/>
                  <a:pt x="52320" y="0"/>
                  <a:pt x="11686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Q. </a:t>
            </a: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반지의 </a:t>
            </a:r>
            <a:r>
              <a:rPr lang="ko-KR" altLang="en-US" sz="16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제왕</a:t>
            </a:r>
            <a:r>
              <a:rPr lang="en-US" altLang="ko-KR" sz="16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, </a:t>
            </a:r>
            <a:r>
              <a:rPr lang="ko-KR" altLang="en-US" sz="1600" b="1" dirty="0" err="1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말레피센트의</a:t>
            </a:r>
            <a:r>
              <a:rPr lang="ko-KR" altLang="en-US" sz="16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관계는</a:t>
            </a:r>
            <a:r>
              <a:rPr lang="en-US" altLang="ko-KR" sz="16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?</a:t>
            </a:r>
            <a:endParaRPr lang="ko-KR" altLang="en-US" sz="16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41CF15A5-C641-45F7-A096-F8BF0ED9BE48}"/>
              </a:ext>
            </a:extLst>
          </p:cNvPr>
          <p:cNvCxnSpPr>
            <a:cxnSpLocks/>
          </p:cNvCxnSpPr>
          <p:nvPr/>
        </p:nvCxnSpPr>
        <p:spPr>
          <a:xfrm>
            <a:off x="4572000" y="2312942"/>
            <a:ext cx="0" cy="26858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2917867C-7D6C-42F6-AF9D-806CD7EF9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13" y="2572227"/>
            <a:ext cx="255414" cy="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7075A8E4-AC33-41A0-8FFE-DF358A21E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765" y="2577809"/>
            <a:ext cx="285623" cy="34366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5D5DA6A8-D710-486F-98CD-53BAAF1D97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47" y="2580209"/>
            <a:ext cx="273725" cy="3382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4" name="Picture 10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19698955-D1E5-4360-864F-7412A9E71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08" y="2565832"/>
            <a:ext cx="274239" cy="33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3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ABE36373-4388-4BB2-B6F1-C5BAE332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643" y="3081939"/>
            <a:ext cx="285354" cy="3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5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1D54D94B-6ACA-4264-B10C-45AD3775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51" y="3081939"/>
            <a:ext cx="335515" cy="41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ECFE708D-5A01-4642-9237-808329733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944" y="3081939"/>
            <a:ext cx="283264" cy="3547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8" name="Picture 1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BDADA149-E3C5-43B7-B2F8-9C4555083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77" y="3081939"/>
            <a:ext cx="298701" cy="35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F4A6083D-698B-4C80-BF0A-5573FCAAD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538" y="3643840"/>
            <a:ext cx="290841" cy="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79D39F52-5910-4A6E-926B-75DB66A96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53" y="3611905"/>
            <a:ext cx="274446" cy="34366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2" name="Picture 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16B62E90-D2A5-4D95-B16C-C80D589C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13" y="4689591"/>
            <a:ext cx="255414" cy="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3E14290C-E15C-4CC4-9359-2F26148C9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53" y="4690720"/>
            <a:ext cx="274446" cy="34366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7" name="Picture 13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E2F3EA1C-AC0F-443B-AB28-173D136A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32" y="3624790"/>
            <a:ext cx="285354" cy="3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DEB8D6BA-66A3-4113-9052-76A69EE84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51" y="4147978"/>
            <a:ext cx="315915" cy="35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3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2AAD9C1E-9085-4C56-9908-62209D361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99" y="4137602"/>
            <a:ext cx="285354" cy="3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40B674B4-85C6-4E09-9A21-03B2AEC4AF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58" y="4174337"/>
            <a:ext cx="273725" cy="3382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1" name="Picture 15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F507CAB2-883B-4D8D-BDBB-B679002E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467" y="4683365"/>
            <a:ext cx="286083" cy="3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8" descr="ìíí¬ì¤í°ì ëí ì´ë¯¸ì§ ê²ìê²°ê³¼">
            <a:extLst>
              <a:ext uri="{FF2B5EF4-FFF2-40B4-BE49-F238E27FC236}">
                <a16:creationId xmlns:a16="http://schemas.microsoft.com/office/drawing/2014/main" xmlns="" id="{496F026E-3227-455A-8703-14B991187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363" y="3595762"/>
            <a:ext cx="315915" cy="35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C6F566DB-E576-4321-A173-772DA1302B85}"/>
              </a:ext>
            </a:extLst>
          </p:cNvPr>
          <p:cNvSpPr/>
          <p:nvPr/>
        </p:nvSpPr>
        <p:spPr>
          <a:xfrm>
            <a:off x="1131224" y="2637944"/>
            <a:ext cx="575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여승은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3EC09891-F834-43BD-84A6-22A3C3BB8C7A}"/>
              </a:ext>
            </a:extLst>
          </p:cNvPr>
          <p:cNvSpPr/>
          <p:nvPr/>
        </p:nvSpPr>
        <p:spPr>
          <a:xfrm>
            <a:off x="1131224" y="3164667"/>
            <a:ext cx="575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정혜진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6B5BCDB2-4906-4CD1-825E-C97C1D31A27E}"/>
              </a:ext>
            </a:extLst>
          </p:cNvPr>
          <p:cNvSpPr/>
          <p:nvPr/>
        </p:nvSpPr>
        <p:spPr>
          <a:xfrm>
            <a:off x="1131224" y="3691390"/>
            <a:ext cx="575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왕초현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11D1BC3D-B668-4DD7-AEF7-E6DB0B4B4709}"/>
              </a:ext>
            </a:extLst>
          </p:cNvPr>
          <p:cNvSpPr/>
          <p:nvPr/>
        </p:nvSpPr>
        <p:spPr>
          <a:xfrm>
            <a:off x="1131224" y="4218113"/>
            <a:ext cx="575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정지용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51BD7026-FFA9-4D6D-BA89-0C40C5530B53}"/>
              </a:ext>
            </a:extLst>
          </p:cNvPr>
          <p:cNvSpPr/>
          <p:nvPr/>
        </p:nvSpPr>
        <p:spPr>
          <a:xfrm>
            <a:off x="1131224" y="4744836"/>
            <a:ext cx="575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박상완</a:t>
            </a:r>
            <a:endParaRPr lang="en-US" altLang="ko-KR" sz="105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DEF99A24-B47E-4503-9D0B-CD6A38CECD02}"/>
              </a:ext>
            </a:extLst>
          </p:cNvPr>
          <p:cNvSpPr txBox="1"/>
          <p:nvPr/>
        </p:nvSpPr>
        <p:spPr>
          <a:xfrm>
            <a:off x="1780445" y="2126127"/>
            <a:ext cx="161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지금까지 본</a:t>
            </a:r>
            <a:r>
              <a:rPr lang="en-US" altLang="ko-KR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영화목록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6214B581-9ADA-4C10-B9EB-481E72A89B82}"/>
              </a:ext>
            </a:extLst>
          </p:cNvPr>
          <p:cNvSpPr txBox="1"/>
          <p:nvPr/>
        </p:nvSpPr>
        <p:spPr>
          <a:xfrm>
            <a:off x="6280046" y="2811328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a:rPr>
              <a:t>계산식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C374A156-B699-4F14-BC2E-FFC0A8D33207}"/>
              </a:ext>
            </a:extLst>
          </p:cNvPr>
          <p:cNvSpPr txBox="1"/>
          <p:nvPr/>
        </p:nvSpPr>
        <p:spPr>
          <a:xfrm>
            <a:off x="3004044" y="1078638"/>
            <a:ext cx="313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>
                <a:solidFill>
                  <a:srgbClr val="215381"/>
                </a:solidFill>
                <a:ea typeface="나눔스퀘어" panose="020B0600000101010101" pitchFamily="50" charset="-127"/>
              </a:rPr>
              <a:t>향상도</a:t>
            </a:r>
            <a:r>
              <a:rPr lang="en-US" altLang="ko-KR" sz="2000" b="1" u="sng" dirty="0">
                <a:solidFill>
                  <a:srgbClr val="215381"/>
                </a:solidFill>
                <a:ea typeface="나눔스퀘어" panose="020B0600000101010101" pitchFamily="50" charset="-127"/>
              </a:rPr>
              <a:t>(Lift) </a:t>
            </a:r>
            <a:r>
              <a:rPr lang="ko-KR" altLang="en-US" sz="2000" b="1" u="sng" dirty="0">
                <a:solidFill>
                  <a:srgbClr val="215381"/>
                </a:solidFill>
                <a:ea typeface="나눔스퀘어" panose="020B0600000101010101" pitchFamily="50" charset="-127"/>
              </a:rPr>
              <a:t>계산</a:t>
            </a: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0D9D45E-3347-4DE9-B2AF-DCF08F04EA5D}"/>
              </a:ext>
            </a:extLst>
          </p:cNvPr>
          <p:cNvSpPr/>
          <p:nvPr/>
        </p:nvSpPr>
        <p:spPr>
          <a:xfrm>
            <a:off x="1491771" y="5436758"/>
            <a:ext cx="21902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Lift</a:t>
            </a: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&gt; 1 : </a:t>
            </a:r>
            <a:r>
              <a:rPr lang="ko-KR" altLang="en-US" sz="1200" b="1" u="sng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FF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</a:t>
            </a: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의 상관관계</a:t>
            </a:r>
          </a:p>
          <a:p>
            <a:pPr algn="ctr">
              <a:lnSpc>
                <a:spcPct val="120000"/>
              </a:lnSpc>
            </a:pPr>
            <a:r>
              <a:rPr lang="ko-KR" altLang="en-US" sz="120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Lift</a:t>
            </a: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= 1 : </a:t>
            </a:r>
            <a:r>
              <a:rPr lang="ko-KR" altLang="en-US" sz="1200" b="1" u="sng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FF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</a:t>
            </a: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인 관계</a:t>
            </a:r>
          </a:p>
          <a:p>
            <a:pPr algn="ctr"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 &lt; </a:t>
            </a:r>
            <a:r>
              <a:rPr lang="ko-KR" altLang="en-US" sz="1200" b="1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Lift</a:t>
            </a: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&lt; 1 : </a:t>
            </a:r>
            <a:r>
              <a:rPr lang="ko-KR" altLang="en-US" sz="1200" b="1" u="sng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FF373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</a:t>
            </a:r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의 상관관계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DFCD643-A048-45EA-B61B-8B8452F10B4D}"/>
              </a:ext>
            </a:extLst>
          </p:cNvPr>
          <p:cNvSpPr/>
          <p:nvPr/>
        </p:nvSpPr>
        <p:spPr>
          <a:xfrm>
            <a:off x="5391159" y="5575258"/>
            <a:ext cx="243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의미 있는 규칙이 되기 위해 </a:t>
            </a:r>
            <a:endParaRPr lang="en-US" altLang="ko-KR" sz="12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향상도 값이 1이상 이어야 함</a:t>
            </a:r>
          </a:p>
        </p:txBody>
      </p:sp>
      <p:sp>
        <p:nvSpPr>
          <p:cNvPr id="142" name="등호 5">
            <a:extLst>
              <a:ext uri="{FF2B5EF4-FFF2-40B4-BE49-F238E27FC236}">
                <a16:creationId xmlns:a16="http://schemas.microsoft.com/office/drawing/2014/main" xmlns="" id="{77D6D373-7FAB-4D1A-AE97-C7160A48FB30}"/>
              </a:ext>
            </a:extLst>
          </p:cNvPr>
          <p:cNvSpPr/>
          <p:nvPr/>
        </p:nvSpPr>
        <p:spPr>
          <a:xfrm>
            <a:off x="4243465" y="5609403"/>
            <a:ext cx="657070" cy="393375"/>
          </a:xfrm>
          <a:prstGeom prst="mathEqual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EB502648-4997-40B9-B9A6-8A96E14FF5EE}"/>
              </a:ext>
            </a:extLst>
          </p:cNvPr>
          <p:cNvSpPr/>
          <p:nvPr/>
        </p:nvSpPr>
        <p:spPr>
          <a:xfrm>
            <a:off x="4718959" y="2331392"/>
            <a:ext cx="3676258" cy="1230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A8A6ABD-E510-4206-8AB1-E157B02D1916}"/>
              </a:ext>
            </a:extLst>
          </p:cNvPr>
          <p:cNvSpPr/>
          <p:nvPr/>
        </p:nvSpPr>
        <p:spPr>
          <a:xfrm>
            <a:off x="5896126" y="2312942"/>
            <a:ext cx="1385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신뢰도 </a:t>
            </a:r>
            <a:r>
              <a:rPr lang="en-US" altLang="ko-KR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Y</a:t>
            </a:r>
            <a:r>
              <a:rPr lang="ko-KR" altLang="en-US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구매비율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317C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A8A6ABD-E510-4206-8AB1-E157B02D1916}"/>
              </a:ext>
            </a:extLst>
          </p:cNvPr>
          <p:cNvSpPr/>
          <p:nvPr/>
        </p:nvSpPr>
        <p:spPr>
          <a:xfrm>
            <a:off x="5338199" y="3163973"/>
            <a:ext cx="1191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구매비율</a:t>
            </a:r>
            <a:r>
              <a:rPr lang="ko-KR" altLang="en-US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0.8)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1A8A6ABD-E510-4206-8AB1-E157B02D1916}"/>
              </a:ext>
            </a:extLst>
          </p:cNvPr>
          <p:cNvSpPr/>
          <p:nvPr/>
        </p:nvSpPr>
        <p:spPr>
          <a:xfrm>
            <a:off x="6503508" y="3163973"/>
            <a:ext cx="1191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구매비율</a:t>
            </a:r>
            <a:r>
              <a:rPr lang="en-US" altLang="ko-KR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(0.6)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D45A09B8-40AD-4AF8-8CF4-1E88FBDB0126}"/>
              </a:ext>
            </a:extLst>
          </p:cNvPr>
          <p:cNvCxnSpPr>
            <a:cxnSpLocks/>
          </p:cNvCxnSpPr>
          <p:nvPr/>
        </p:nvCxnSpPr>
        <p:spPr>
          <a:xfrm>
            <a:off x="5654128" y="2996216"/>
            <a:ext cx="1784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A8A6ABD-E510-4206-8AB1-E157B02D1916}"/>
              </a:ext>
            </a:extLst>
          </p:cNvPr>
          <p:cNvSpPr/>
          <p:nvPr/>
        </p:nvSpPr>
        <p:spPr>
          <a:xfrm>
            <a:off x="6394052" y="3188851"/>
            <a:ext cx="2535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en-US" altLang="ko-KR" sz="8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1A8A6ABD-E510-4206-8AB1-E157B02D1916}"/>
              </a:ext>
            </a:extLst>
          </p:cNvPr>
          <p:cNvSpPr/>
          <p:nvPr/>
        </p:nvSpPr>
        <p:spPr>
          <a:xfrm>
            <a:off x="5791484" y="2686137"/>
            <a:ext cx="15872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 </a:t>
            </a:r>
            <a:r>
              <a:rPr lang="ko-KR" altLang="en-US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317CC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동시 구매비율</a:t>
            </a:r>
            <a:r>
              <a:rPr lang="en-US" altLang="ko-KR" sz="1000" b="1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(0.6)</a:t>
            </a:r>
            <a:endParaRPr lang="en-US" altLang="ko-KR" sz="1000" b="1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xmlns="" id="{2E833098-A932-4D59-B2BE-4D3B67B4F2FB}"/>
              </a:ext>
            </a:extLst>
          </p:cNvPr>
          <p:cNvSpPr/>
          <p:nvPr/>
        </p:nvSpPr>
        <p:spPr>
          <a:xfrm rot="10800000">
            <a:off x="6156338" y="3730068"/>
            <a:ext cx="857585" cy="137933"/>
          </a:xfrm>
          <a:prstGeom prst="triangle">
            <a:avLst/>
          </a:prstGeom>
          <a:solidFill>
            <a:srgbClr val="317CC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63A52916-B161-4574-A65A-CB4E4879B7AE}"/>
                  </a:ext>
                </a:extLst>
              </p:cNvPr>
              <p:cNvSpPr txBox="1"/>
              <p:nvPr/>
            </p:nvSpPr>
            <p:spPr>
              <a:xfrm>
                <a:off x="5269877" y="4025677"/>
                <a:ext cx="2519348" cy="533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400" b="1" smtClean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400" b="1" i="1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sz="2400" b="1" i="0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𝟎</m:t>
                        </m:r>
                        <m:r>
                          <a:rPr lang="en-US" altLang="ko-KR" sz="2400" b="1" i="0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.</m:t>
                        </m:r>
                        <m:r>
                          <a:rPr lang="en-US" altLang="ko-KR" sz="2400" b="1" i="1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𝟔</m:t>
                        </m:r>
                      </m:num>
                      <m:den>
                        <m:r>
                          <a:rPr lang="en-US" altLang="ko-KR" sz="2400" b="1" i="0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𝟎</m:t>
                        </m:r>
                        <m:r>
                          <a:rPr lang="en-US" altLang="ko-KR" sz="2400" b="1" i="0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.</m:t>
                        </m:r>
                        <m:r>
                          <a:rPr lang="en-US" altLang="ko-KR" sz="2400" b="1" i="0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𝟖</m:t>
                        </m:r>
                        <m:r>
                          <a:rPr lang="en-US" altLang="ko-KR" sz="2400" b="1" i="0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∗</m:t>
                        </m:r>
                        <m:r>
                          <a:rPr lang="en-US" altLang="ko-KR" sz="2400" b="1" i="0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𝟎</m:t>
                        </m:r>
                        <m:r>
                          <a:rPr lang="en-US" altLang="ko-KR" sz="2400" b="1" i="0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.</m:t>
                        </m:r>
                        <m:r>
                          <a:rPr lang="en-US" altLang="ko-KR" sz="2400" b="1" i="1" smtClean="0">
                            <a:ln>
                              <a:solidFill>
                                <a:schemeClr val="tx1">
                                  <a:lumMod val="50000"/>
                                  <a:lumOff val="50000"/>
                                  <a:alpha val="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altLang="ko-KR" sz="24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>
                        <a:ln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=</m:t>
                    </m:r>
                  </m:oMath>
                </a14:m>
                <a:r>
                  <a:rPr lang="ko-KR" altLang="en-US" sz="2400" b="1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400" b="1" dirty="0" smtClean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1.25</a:t>
                </a:r>
                <a:endParaRPr lang="ko-KR" altLang="en-US" sz="2400" b="1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A52916-B161-4574-A65A-CB4E4879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77" y="4025677"/>
                <a:ext cx="2519348" cy="53360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94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130086</TotalTime>
  <Words>2300</Words>
  <Application>Microsoft Office PowerPoint</Application>
  <PresentationFormat>화면 슬라이드 쇼(4:3)</PresentationFormat>
  <Paragraphs>525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HY헤드라인M</vt:lpstr>
      <vt:lpstr>굴림</vt:lpstr>
      <vt:lpstr>나눔고딕</vt:lpstr>
      <vt:lpstr>나눔고딕 ExtraBold</vt:lpstr>
      <vt:lpstr>나눔스퀘어</vt:lpstr>
      <vt:lpstr>맑은 고딕</vt:lpstr>
      <vt:lpstr>Arial</vt:lpstr>
      <vt:lpstr>Cambria Math</vt:lpstr>
      <vt:lpstr>Tahoma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여승은</dc:creator>
  <cp:lastModifiedBy>yeo seungeun</cp:lastModifiedBy>
  <cp:revision>4037</cp:revision>
  <cp:lastPrinted>2018-06-11T23:48:15Z</cp:lastPrinted>
  <dcterms:created xsi:type="dcterms:W3CDTF">2014-03-24T10:18:17Z</dcterms:created>
  <dcterms:modified xsi:type="dcterms:W3CDTF">2019-08-06T06:48:06Z</dcterms:modified>
</cp:coreProperties>
</file>